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6"/>
  </p:handoutMasterIdLst>
  <p:sldIdLst>
    <p:sldId id="258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9" r:id="rId13"/>
    <p:sldId id="278" r:id="rId14"/>
    <p:sldId id="280" r:id="rId15"/>
    <p:sldId id="281" r:id="rId16"/>
    <p:sldId id="274" r:id="rId17"/>
    <p:sldId id="275" r:id="rId18"/>
    <p:sldId id="277" r:id="rId19"/>
    <p:sldId id="273" r:id="rId20"/>
    <p:sldId id="285" r:id="rId21"/>
    <p:sldId id="286" r:id="rId22"/>
    <p:sldId id="284" r:id="rId23"/>
    <p:sldId id="289" r:id="rId24"/>
    <p:sldId id="287" r:id="rId25"/>
  </p:sldIdLst>
  <p:sldSz cx="9144000" cy="6858000" type="screen4x3"/>
  <p:notesSz cx="6858000" cy="9144000"/>
  <p:embeddedFontLst>
    <p:embeddedFont>
      <p:font typeface="Clear Sans Medium" panose="020B0604020202020204" charset="0"/>
      <p:regular r:id="rId27"/>
      <p:italic r:id="rId28"/>
    </p:embeddedFont>
    <p:embeddedFont>
      <p:font typeface="BPreplay" panose="02000503000000020004" charset="0"/>
      <p:regular r:id="rId29"/>
      <p:bold r:id="rId30"/>
      <p:italic r:id="rId31"/>
      <p:boldItalic r:id="rId32"/>
    </p:embeddedFont>
    <p:embeddedFont>
      <p:font typeface="Clear Sans Thin" panose="020B0604020202020204" charset="0"/>
      <p:regular r:id="rId33"/>
    </p:embeddedFont>
    <p:embeddedFont>
      <p:font typeface="Clear Sans Light" panose="020B0604020202020204" charset="0"/>
      <p:regular r:id="rId34"/>
    </p:embeddedFont>
    <p:embeddedFont>
      <p:font typeface="Clear Sans" panose="020B0604020202020204" charset="0"/>
      <p:regular r:id="rId35"/>
      <p:bold r:id="rId36"/>
      <p:italic r:id="rId37"/>
      <p:boldItalic r:id="rId38"/>
    </p:embeddedFont>
    <p:embeddedFont>
      <p:font typeface="TeXGyreHeros" panose="020B0604020202020204" charset="0"/>
      <p:regular r:id="rId39"/>
      <p:bold r:id="rId40"/>
      <p:italic r:id="rId41"/>
      <p:boldItalic r:id="rId42"/>
    </p:embeddedFont>
    <p:embeddedFont>
      <p:font typeface="Arial Unicode MS" panose="020B0604020202020204" pitchFamily="34" charset="-128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Sassoon Infant Rg" panose="02000503030000020003" charset="0"/>
      <p:regular r:id="rId48"/>
      <p:bold r:id="rId4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anose="020B03030302020203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anose="020B03030302020203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anose="020B03030302020203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anose="020B03030302020203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anose="020B03030302020203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lear Sans Light" panose="020B03030302020203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lear Sans Light" panose="020B03030302020203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lear Sans Light" panose="020B03030302020203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lear Sans Light" panose="020B03030302020203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00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700"/>
    <a:srgbClr val="F94A02"/>
    <a:srgbClr val="F57800"/>
    <a:srgbClr val="F5DA3B"/>
    <a:srgbClr val="FEFBDA"/>
    <a:srgbClr val="FFFFE1"/>
    <a:srgbClr val="FDFDFD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267" y="77"/>
      </p:cViewPr>
      <p:guideLst>
        <p:guide orient="horz" pos="2160"/>
        <p:guide pos="2880"/>
        <p:guide pos="317"/>
        <p:guide orient="horz" pos="3997"/>
        <p:guide pos="5443"/>
        <p:guide orient="horz" pos="300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77DB52D-DCAE-402E-AE49-CD6C0496DE35}" type="datetimeFigureOut">
              <a:rPr lang="en-GB"/>
              <a:pPr>
                <a:defRPr/>
              </a:pPr>
              <a:t>08/04/2020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007DF5C-AB48-4442-B0D3-20E5824AB4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312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+mj-lt"/>
              </a:rPr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+mj-lt"/>
                <a:ea typeface="Arial Unicode MS" panose="020B0604020202020204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  <a:ea typeface="Arial Unicode MS" panose="020B060402020202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1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76249" y="728663"/>
            <a:ext cx="8201025" cy="880466"/>
          </a:xfrm>
        </p:spPr>
        <p:txBody>
          <a:bodyPr>
            <a:normAutofit/>
          </a:bodyPr>
          <a:lstStyle>
            <a:lvl1pPr algn="ctr">
              <a:defRPr sz="4000">
                <a:latin typeface="+mj-lt"/>
                <a:ea typeface="Arial Unicode MS" panose="020B0604020202020204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49" y="1711394"/>
            <a:ext cx="7632701" cy="4242683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>
              <a:defRPr sz="1800">
                <a:latin typeface="+mn-lt"/>
                <a:ea typeface="Sassoon Infant Rg" panose="02000503030000020003" pitchFamily="50" charset="0"/>
              </a:defRPr>
            </a:lvl1pPr>
            <a:lvl2pPr>
              <a:defRPr sz="1600">
                <a:latin typeface="+mn-lt"/>
                <a:ea typeface="Sassoon Infant Rg" panose="02000503030000020003" pitchFamily="50" charset="0"/>
              </a:defRPr>
            </a:lvl2pPr>
            <a:lvl3pPr>
              <a:defRPr sz="1400">
                <a:latin typeface="+mn-lt"/>
                <a:ea typeface="Sassoon Infant Rg" panose="02000503030000020003" pitchFamily="50" charset="0"/>
              </a:defRPr>
            </a:lvl3pPr>
            <a:lvl4pPr>
              <a:defRPr sz="1400">
                <a:latin typeface="+mn-lt"/>
                <a:ea typeface="Sassoon Infant Rg" panose="02000503030000020003" pitchFamily="50" charset="0"/>
              </a:defRPr>
            </a:lvl4pPr>
            <a:lvl5pPr>
              <a:defRPr sz="1400">
                <a:latin typeface="+mn-lt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540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+mn-lt"/>
                <a:ea typeface="Sassoon Infant Rg" panose="02000503030000020003" pitchFamily="50" charset="0"/>
              </a:defRPr>
            </a:lvl1pPr>
            <a:lvl2pPr>
              <a:defRPr sz="1600">
                <a:latin typeface="+mn-lt"/>
                <a:ea typeface="Sassoon Infant Rg" panose="02000503030000020003" pitchFamily="50" charset="0"/>
              </a:defRPr>
            </a:lvl2pPr>
            <a:lvl3pPr>
              <a:defRPr sz="1400">
                <a:latin typeface="+mn-lt"/>
                <a:ea typeface="Sassoon Infant Rg" panose="02000503030000020003" pitchFamily="50" charset="0"/>
              </a:defRPr>
            </a:lvl3pPr>
            <a:lvl4pPr>
              <a:defRPr sz="1400">
                <a:latin typeface="+mn-lt"/>
                <a:ea typeface="Sassoon Infant Rg" panose="02000503030000020003" pitchFamily="50" charset="0"/>
              </a:defRPr>
            </a:lvl4pPr>
            <a:lvl5pPr>
              <a:defRPr sz="1400">
                <a:latin typeface="+mn-lt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85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95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05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1" r:id="rId4"/>
    <p:sldLayoutId id="2147483672" r:id="rId5"/>
    <p:sldLayoutId id="2147483676" r:id="rId6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Clear Sans Medium" panose="020B06030302020203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Clear Sans Medium" panose="020B06030302020203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Clear Sans Medium" panose="020B06030302020203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Clear Sans Medium" panose="020B06030302020203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Clear Sans Medium" panose="020B06030302020203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Clear Sans Medium" panose="020B06030302020203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Clear Sans Medium" panose="020B06030302020203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Clear Sans Medium" panose="020B06030302020203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Clear Sans" panose="020B0503030202020304" pitchFamily="34" charset="0"/>
          <a:ea typeface="Clear Sans" panose="020B0503030202020304" pitchFamily="34" charset="0"/>
          <a:cs typeface="Clear Sans" panose="020B05030302020203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7"/>
          <p:cNvSpPr>
            <a:spLocks noGrp="1"/>
          </p:cNvSpPr>
          <p:nvPr>
            <p:ph type="title" idx="4294967295"/>
          </p:nvPr>
        </p:nvSpPr>
        <p:spPr>
          <a:xfrm>
            <a:off x="252413" y="2487613"/>
            <a:ext cx="8639175" cy="1325562"/>
          </a:xfrm>
        </p:spPr>
        <p:txBody>
          <a:bodyPr lIns="0" tIns="0" rIns="0" bIns="0"/>
          <a:lstStyle/>
          <a:p>
            <a:r>
              <a:rPr lang="en-GB" altLang="en-US" sz="7400" b="1" smtClean="0">
                <a:solidFill>
                  <a:schemeClr val="bg1"/>
                </a:solidFill>
                <a:latin typeface="Clear Sans Thin" panose="020B0203030202020304" pitchFamily="34" charset="0"/>
                <a:cs typeface="Clear Sans Thin" panose="020B0203030202020304" pitchFamily="34" charset="0"/>
              </a:rPr>
              <a:t>Sunflower</a:t>
            </a:r>
            <a:r>
              <a:rPr lang="en-GB" altLang="en-US" sz="7400" smtClean="0">
                <a:solidFill>
                  <a:schemeClr val="bg1"/>
                </a:solidFill>
                <a:latin typeface="TeXGyreHeros" pitchFamily="50" charset="0"/>
              </a:rPr>
              <a:t> </a:t>
            </a:r>
            <a:r>
              <a:rPr lang="en-GB" altLang="en-US" sz="7400" b="1" smtClean="0">
                <a:solidFill>
                  <a:schemeClr val="bg1"/>
                </a:solidFill>
                <a:cs typeface="Clear Sans Medium" panose="020B0603030202020304" pitchFamily="34" charset="0"/>
              </a:rPr>
              <a:t>Poetry</a:t>
            </a:r>
          </a:p>
        </p:txBody>
      </p:sp>
      <p:pic>
        <p:nvPicPr>
          <p:cNvPr id="7171" name="Twinkl Logo"/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5589588"/>
            <a:ext cx="7937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le 7"/>
          <p:cNvSpPr>
            <a:spLocks/>
          </p:cNvSpPr>
          <p:nvPr/>
        </p:nvSpPr>
        <p:spPr bwMode="auto">
          <a:xfrm>
            <a:off x="252413" y="3375025"/>
            <a:ext cx="8639175" cy="132556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4400" b="1" dirty="0" smtClean="0">
                <a:solidFill>
                  <a:schemeClr val="bg1"/>
                </a:solidFill>
                <a:latin typeface="Clear Sans Thin" panose="020B0203030202020304" pitchFamily="34" charset="0"/>
                <a:cs typeface="Clear Sans Thin" panose="020B0203030202020304" pitchFamily="34" charset="0"/>
              </a:rPr>
              <a:t>Similes </a:t>
            </a:r>
            <a:r>
              <a:rPr lang="en-GB" altLang="en-US" sz="4400" b="1" smtClean="0">
                <a:solidFill>
                  <a:schemeClr val="bg1"/>
                </a:solidFill>
                <a:latin typeface="Clear Sans Thin" panose="020B0203030202020304" pitchFamily="34" charset="0"/>
                <a:cs typeface="Clear Sans Thin" panose="020B0203030202020304" pitchFamily="34" charset="0"/>
              </a:rPr>
              <a:t>and Adjectives</a:t>
            </a:r>
            <a:endParaRPr lang="en-GB" altLang="en-US" sz="4400" dirty="0">
              <a:solidFill>
                <a:schemeClr val="bg1"/>
              </a:solidFill>
              <a:latin typeface="Clear Sans Medium" panose="020B0603030202020304" pitchFamily="34" charset="0"/>
              <a:cs typeface="Clear Sans Medium" panose="020B06030302020203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3238" y="2262188"/>
            <a:ext cx="8137525" cy="3021012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94A0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0" y="728663"/>
            <a:ext cx="8201025" cy="8810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What about Sunflowers…?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" y="1292225"/>
            <a:ext cx="8058150" cy="2682875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/>
              <a:t>By the time you have finished this project, you will have created your own sunflower poem, and this is the first step on that journey</a:t>
            </a:r>
            <a:r>
              <a:rPr lang="en-GB" sz="2000" dirty="0" smtClean="0"/>
              <a:t>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 smtClean="0"/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pic>
        <p:nvPicPr>
          <p:cNvPr id="1638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2447925"/>
            <a:ext cx="390842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47925"/>
            <a:ext cx="3535363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ted_M8, inthepotter'shands@flickr.com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17550" y="1435100"/>
            <a:ext cx="77184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eaLnBrk="1" hangingPunct="1"/>
            <a:r>
              <a:rPr lang="en-GB" altLang="en-US" sz="2000" dirty="0"/>
              <a:t>On the next few slides you’ll see some pictures of real sunflowers. </a:t>
            </a:r>
          </a:p>
          <a:p>
            <a:pPr eaLnBrk="1" hangingPunct="1"/>
            <a:endParaRPr lang="en-GB" altLang="en-US" sz="2000" dirty="0"/>
          </a:p>
          <a:p>
            <a:pPr eaLnBrk="1" hangingPunct="1"/>
            <a:r>
              <a:rPr lang="en-GB" altLang="en-US" sz="2000" dirty="0"/>
              <a:t>It’s your job to write at least </a:t>
            </a:r>
            <a:r>
              <a:rPr lang="en-GB" altLang="en-US" sz="2000" b="1" dirty="0">
                <a:solidFill>
                  <a:srgbClr val="F94A02"/>
                </a:solidFill>
              </a:rPr>
              <a:t>three adjectives </a:t>
            </a:r>
            <a:r>
              <a:rPr lang="en-GB" altLang="en-US" sz="2000" dirty="0"/>
              <a:t>and at </a:t>
            </a:r>
            <a:r>
              <a:rPr lang="en-GB" altLang="en-US" sz="2000" b="1" dirty="0">
                <a:solidFill>
                  <a:srgbClr val="F94A02"/>
                </a:solidFill>
              </a:rPr>
              <a:t>least three similes</a:t>
            </a:r>
            <a:r>
              <a:rPr lang="en-GB" altLang="en-US" sz="2000" dirty="0"/>
              <a:t> about the sunflowers.</a:t>
            </a:r>
          </a:p>
          <a:p>
            <a:pPr eaLnBrk="1" hangingPunct="1"/>
            <a:endParaRPr lang="en-GB" altLang="en-US" sz="2000" dirty="0"/>
          </a:p>
          <a:p>
            <a:pPr eaLnBrk="1" hangingPunct="1"/>
            <a:endParaRPr lang="en-GB" altLang="en-US" sz="2000" dirty="0"/>
          </a:p>
          <a:p>
            <a:pPr eaLnBrk="1" hangingPunct="1"/>
            <a:endParaRPr lang="en-GB" altLang="en-US" sz="2000" dirty="0"/>
          </a:p>
          <a:p>
            <a:pPr eaLnBrk="1" hangingPunct="1"/>
            <a:endParaRPr lang="en-GB" altLang="en-US" sz="2000" dirty="0"/>
          </a:p>
          <a:p>
            <a:pPr eaLnBrk="1" hangingPunct="1"/>
            <a:r>
              <a:rPr lang="en-GB" altLang="en-US" sz="2000" dirty="0"/>
              <a:t>Remember to try to think of words that are exciting and unusual. Use a thesaurus to help</a:t>
            </a:r>
            <a:r>
              <a:rPr lang="en-GB" altLang="en-US" sz="2000" dirty="0" smtClean="0"/>
              <a:t>.</a:t>
            </a:r>
          </a:p>
          <a:p>
            <a:pPr eaLnBrk="1" hangingPunct="1"/>
            <a:endParaRPr lang="en-GB" altLang="en-US" sz="2000" dirty="0"/>
          </a:p>
          <a:p>
            <a:pPr eaLnBrk="1" hangingPunct="1"/>
            <a:r>
              <a:rPr lang="en-GB" altLang="en-US" sz="2000" dirty="0" smtClean="0"/>
              <a:t>Try to turn your ideas into a poem.</a:t>
            </a:r>
            <a:endParaRPr lang="en-GB" altLang="en-US" sz="2000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63588" y="2935288"/>
            <a:ext cx="7632700" cy="668337"/>
            <a:chOff x="755650" y="5423957"/>
            <a:chExt cx="7632700" cy="668868"/>
          </a:xfrm>
        </p:grpSpPr>
        <p:sp>
          <p:nvSpPr>
            <p:cNvPr id="4" name="Rectangle 3"/>
            <p:cNvSpPr/>
            <p:nvPr/>
          </p:nvSpPr>
          <p:spPr>
            <a:xfrm>
              <a:off x="755650" y="5423957"/>
              <a:ext cx="7632700" cy="668868"/>
            </a:xfrm>
            <a:prstGeom prst="rect">
              <a:avLst/>
            </a:prstGeom>
            <a:solidFill>
              <a:srgbClr val="F94A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14" name="Content Placeholder 2"/>
            <p:cNvSpPr>
              <a:spLocks/>
            </p:cNvSpPr>
            <p:nvPr/>
          </p:nvSpPr>
          <p:spPr bwMode="auto">
            <a:xfrm>
              <a:off x="907523" y="5423957"/>
              <a:ext cx="7313083" cy="66886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2000" b="1">
                  <a:solidFill>
                    <a:schemeClr val="bg1"/>
                  </a:solidFill>
                  <a:latin typeface="Clear Sans Light" panose="020B0303030202020304" pitchFamily="34" charset="0"/>
                </a:rPr>
                <a:t>Words to avoid: </a:t>
              </a:r>
              <a:r>
                <a:rPr lang="en-GB" altLang="en-US" sz="2000">
                  <a:solidFill>
                    <a:schemeClr val="bg1"/>
                  </a:solidFill>
                  <a:latin typeface="Clear Sans Light" panose="020B0303030202020304" pitchFamily="34" charset="0"/>
                </a:rPr>
                <a:t>yellow, green, tall, pretty, nice, bright, good.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6250" y="728663"/>
            <a:ext cx="8201025" cy="8810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Create Your Own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+mj-lt"/>
              </a:rPr>
              <a:t> </a:t>
            </a:r>
          </a:p>
        </p:txBody>
      </p:sp>
      <p:sp>
        <p:nvSpPr>
          <p:cNvPr id="18435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ted_M8@flickr.com - granted under creative commons licence – attribution</a:t>
            </a:r>
          </a:p>
        </p:txBody>
      </p:sp>
    </p:spTree>
  </p:cSld>
  <p:clrMapOvr>
    <a:masterClrMapping/>
  </p:clrMapOvr>
  <p:transition spd="slow" advTm="1800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+mj-lt"/>
              </a:rPr>
              <a:t> </a:t>
            </a:r>
          </a:p>
        </p:txBody>
      </p:sp>
      <p:sp>
        <p:nvSpPr>
          <p:cNvPr id="19459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NAPARAZZI@flickr.com - granted under creative commons licence – attribution</a:t>
            </a:r>
          </a:p>
        </p:txBody>
      </p:sp>
    </p:spTree>
  </p:cSld>
  <p:clrMapOvr>
    <a:masterClrMapping/>
  </p:clrMapOvr>
  <p:transition spd="slow" advClick="0" advTm="1800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+mj-lt"/>
              </a:rPr>
              <a:t> </a:t>
            </a:r>
          </a:p>
        </p:txBody>
      </p:sp>
      <p:sp>
        <p:nvSpPr>
          <p:cNvPr id="20483" name="Photo Courtesy"/>
          <p:cNvSpPr txBox="1">
            <a:spLocks noChangeArrowheads="1"/>
          </p:cNvSpPr>
          <p:nvPr/>
        </p:nvSpPr>
        <p:spPr bwMode="auto">
          <a:xfrm>
            <a:off x="755650" y="6396038"/>
            <a:ext cx="76057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Mmacieklew@flickr.com - granted under creative commons licence – attribution</a:t>
            </a:r>
          </a:p>
        </p:txBody>
      </p:sp>
    </p:spTree>
  </p:cSld>
  <p:clrMapOvr>
    <a:masterClrMapping/>
  </p:clrMapOvr>
  <p:transition spd="slow" advTm="1800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+mj-lt"/>
              </a:rPr>
              <a:t> </a:t>
            </a:r>
          </a:p>
        </p:txBody>
      </p:sp>
      <p:sp>
        <p:nvSpPr>
          <p:cNvPr id="21507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Moyan_Brenn@flickr.com - granted under creative commons licence – attribution</a:t>
            </a:r>
          </a:p>
        </p:txBody>
      </p:sp>
    </p:spTree>
  </p:cSld>
  <p:clrMapOvr>
    <a:masterClrMapping/>
  </p:clrMapOvr>
  <p:transition spd="slow" advTm="1800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+mj-lt"/>
              </a:rPr>
              <a:t> </a:t>
            </a:r>
          </a:p>
        </p:txBody>
      </p:sp>
      <p:sp>
        <p:nvSpPr>
          <p:cNvPr id="22531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visualdensity@flickr.com - granted under creative commons licence – attribution</a:t>
            </a:r>
          </a:p>
        </p:txBody>
      </p:sp>
    </p:spTree>
  </p:cSld>
  <p:clrMapOvr>
    <a:masterClrMapping/>
  </p:clrMapOvr>
  <p:transition spd="slow" advTm="1800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+mj-lt"/>
              </a:rPr>
              <a:t> </a:t>
            </a:r>
          </a:p>
        </p:txBody>
      </p:sp>
      <p:sp>
        <p:nvSpPr>
          <p:cNvPr id="23555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peddhapati@flickr.com - granted under creative commons licence – attribution</a:t>
            </a:r>
          </a:p>
        </p:txBody>
      </p:sp>
    </p:spTree>
  </p:cSld>
  <p:clrMapOvr>
    <a:masterClrMapping/>
  </p:clrMapOvr>
  <p:transition spd="slow" advTm="1800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+mj-lt"/>
              </a:rPr>
              <a:t> </a:t>
            </a:r>
          </a:p>
        </p:txBody>
      </p:sp>
      <p:sp>
        <p:nvSpPr>
          <p:cNvPr id="24579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whitepebbles@flickr.com - granted under creative commons licence – attribution</a:t>
            </a:r>
          </a:p>
        </p:txBody>
      </p:sp>
    </p:spTree>
  </p:cSld>
  <p:clrMapOvr>
    <a:masterClrMapping/>
  </p:clrMapOvr>
  <p:transition spd="slow" advTm="1800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0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+mj-lt"/>
              </a:rPr>
              <a:t> </a:t>
            </a:r>
          </a:p>
        </p:txBody>
      </p:sp>
      <p:sp>
        <p:nvSpPr>
          <p:cNvPr id="25603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DrPhotoMoto@flickr.com - granted under creative commons licence – attribution</a:t>
            </a:r>
          </a:p>
        </p:txBody>
      </p:sp>
    </p:spTree>
  </p:cSld>
  <p:clrMapOvr>
    <a:masterClrMapping/>
  </p:clrMapOvr>
  <p:transition spd="slow" advTm="1800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503238" y="2914650"/>
            <a:ext cx="8220075" cy="274955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+mj-lt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03238" y="735013"/>
            <a:ext cx="8220075" cy="184785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+mj-lt"/>
              </a:rPr>
              <a:t> </a:t>
            </a:r>
          </a:p>
        </p:txBody>
      </p:sp>
      <p:sp>
        <p:nvSpPr>
          <p:cNvPr id="8196" name="Title 1"/>
          <p:cNvSpPr txBox="1">
            <a:spLocks/>
          </p:cNvSpPr>
          <p:nvPr/>
        </p:nvSpPr>
        <p:spPr bwMode="auto">
          <a:xfrm>
            <a:off x="628650" y="1111250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Clear Sans Medium" panose="020B0603030202020304" pitchFamily="34" charset="0"/>
                <a:ea typeface="Arial Unicode MS" panose="020B0604020202020204" pitchFamily="34" charset="-128"/>
                <a:cs typeface="Clear Sans Medium" panose="020B0603030202020304" pitchFamily="34" charset="0"/>
              </a:rPr>
              <a:t>Learning Objective</a:t>
            </a:r>
          </a:p>
        </p:txBody>
      </p:sp>
      <p:sp>
        <p:nvSpPr>
          <p:cNvPr id="8197" name="Content Placeholder 15"/>
          <p:cNvSpPr>
            <a:spLocks noGrp="1"/>
          </p:cNvSpPr>
          <p:nvPr>
            <p:ph idx="1"/>
          </p:nvPr>
        </p:nvSpPr>
        <p:spPr>
          <a:xfrm>
            <a:off x="628650" y="1485900"/>
            <a:ext cx="7886700" cy="10541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altLang="en-US" sz="2800" smtClean="0">
                <a:cs typeface="Clear Sans Light" panose="020B0303030202020304" pitchFamily="34" charset="0"/>
              </a:rPr>
              <a:t>To revise adjectives and similes.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28650" y="3265488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Clear Sans Medium" panose="020B0603030202020304" pitchFamily="34" charset="0"/>
                <a:ea typeface="Arial Unicode MS" panose="020B0604020202020204" pitchFamily="34" charset="-128"/>
                <a:cs typeface="Clear Sans Medium" panose="020B0603030202020304" pitchFamily="34" charset="0"/>
              </a:rPr>
              <a:t>Success Criteria</a:t>
            </a:r>
          </a:p>
        </p:txBody>
      </p:sp>
      <p:sp>
        <p:nvSpPr>
          <p:cNvPr id="9" name="Content Placeholder 15"/>
          <p:cNvSpPr>
            <a:spLocks/>
          </p:cNvSpPr>
          <p:nvPr/>
        </p:nvSpPr>
        <p:spPr bwMode="auto">
          <a:xfrm>
            <a:off x="628650" y="3640138"/>
            <a:ext cx="8094663" cy="184626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9pPr>
          </a:lstStyle>
          <a:p>
            <a:pPr eaLnBrk="1" hangingPunct="1"/>
            <a:r>
              <a:rPr lang="en-GB" altLang="en-US" sz="2000">
                <a:latin typeface="Clear Sans Light" panose="020B0303030202020304" pitchFamily="34" charset="0"/>
                <a:ea typeface="Sassoon Infant Rg" panose="02000503030000020003" pitchFamily="50" charset="0"/>
                <a:cs typeface="Clear Sans Light" panose="020B0303030202020304" pitchFamily="34" charset="0"/>
              </a:rPr>
              <a:t>To be able to explain and give examples of similes and adjectives. </a:t>
            </a:r>
          </a:p>
          <a:p>
            <a:pPr eaLnBrk="1" hangingPunct="1"/>
            <a:r>
              <a:rPr lang="en-GB" altLang="en-US" sz="2000">
                <a:latin typeface="Clear Sans Light" panose="020B0303030202020304" pitchFamily="34" charset="0"/>
                <a:ea typeface="Sassoon Infant Rg" panose="02000503030000020003" pitchFamily="50" charset="0"/>
                <a:cs typeface="Clear Sans Light" panose="020B0303030202020304" pitchFamily="34" charset="0"/>
              </a:rPr>
              <a:t>To be able to improve sentences using adjectives and similes.</a:t>
            </a:r>
          </a:p>
          <a:p>
            <a:pPr eaLnBrk="1" hangingPunct="1"/>
            <a:r>
              <a:rPr lang="en-GB" altLang="en-US" sz="2000">
                <a:latin typeface="Clear Sans Light" panose="020B0303030202020304" pitchFamily="34" charset="0"/>
                <a:ea typeface="Sassoon Infant Rg" panose="02000503030000020003" pitchFamily="50" charset="0"/>
                <a:cs typeface="Clear Sans Light" panose="020B0303030202020304" pitchFamily="34" charset="0"/>
              </a:rPr>
              <a:t>To be able to create similes and choose adjectives.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ctrTitle"/>
          </p:nvPr>
        </p:nvSpPr>
        <p:spPr>
          <a:xfrm>
            <a:off x="476250" y="728663"/>
            <a:ext cx="8201025" cy="4767262"/>
          </a:xfrm>
        </p:spPr>
        <p:txBody>
          <a:bodyPr/>
          <a:lstStyle/>
          <a:p>
            <a:r>
              <a:rPr lang="en-GB" altLang="en-US" sz="9600" smtClean="0">
                <a:solidFill>
                  <a:srgbClr val="F94A02"/>
                </a:solidFill>
                <a:cs typeface="Arial Unicode MS" panose="020B0604020202020204" pitchFamily="34" charset="-128"/>
              </a:rPr>
              <a:t>Quiz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Question A"/>
          <p:cNvGrpSpPr>
            <a:grpSpLocks/>
          </p:cNvGrpSpPr>
          <p:nvPr/>
        </p:nvGrpSpPr>
        <p:grpSpPr bwMode="auto">
          <a:xfrm>
            <a:off x="847725" y="2209800"/>
            <a:ext cx="3578225" cy="1219200"/>
            <a:chOff x="755650" y="2463800"/>
            <a:chExt cx="3579283" cy="1219200"/>
          </a:xfrm>
        </p:grpSpPr>
        <p:sp>
          <p:nvSpPr>
            <p:cNvPr id="4" name="Rectangle 3"/>
            <p:cNvSpPr/>
            <p:nvPr/>
          </p:nvSpPr>
          <p:spPr>
            <a:xfrm>
              <a:off x="755650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687" name="Content Placeholder 2"/>
            <p:cNvSpPr>
              <a:spLocks/>
            </p:cNvSpPr>
            <p:nvPr/>
          </p:nvSpPr>
          <p:spPr bwMode="auto">
            <a:xfrm>
              <a:off x="755650" y="2523066"/>
              <a:ext cx="3579283" cy="110066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/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AutoNum type="alphaLcParenR"/>
              </a:pPr>
              <a:r>
                <a:rPr lang="en-GB" altLang="en-US" sz="2400">
                  <a:latin typeface="Clear Sans Light" panose="020B0303030202020304" pitchFamily="34" charset="0"/>
                </a:rPr>
                <a:t>Jumping</a:t>
              </a:r>
            </a:p>
          </p:txBody>
        </p:sp>
      </p:grpSp>
      <p:grpSp>
        <p:nvGrpSpPr>
          <p:cNvPr id="10" name="Question B"/>
          <p:cNvGrpSpPr>
            <a:grpSpLocks/>
          </p:cNvGrpSpPr>
          <p:nvPr/>
        </p:nvGrpSpPr>
        <p:grpSpPr bwMode="auto">
          <a:xfrm>
            <a:off x="4706938" y="2216150"/>
            <a:ext cx="3579812" cy="1219200"/>
            <a:chOff x="4809067" y="2463800"/>
            <a:chExt cx="3579283" cy="1219200"/>
          </a:xfrm>
        </p:grpSpPr>
        <p:sp>
          <p:nvSpPr>
            <p:cNvPr id="7" name="Rectangle 6"/>
            <p:cNvSpPr/>
            <p:nvPr/>
          </p:nvSpPr>
          <p:spPr>
            <a:xfrm>
              <a:off x="4809067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685" name="Content Placeholder 2"/>
            <p:cNvSpPr>
              <a:spLocks/>
            </p:cNvSpPr>
            <p:nvPr/>
          </p:nvSpPr>
          <p:spPr bwMode="auto">
            <a:xfrm>
              <a:off x="4809067" y="2523066"/>
              <a:ext cx="3579283" cy="110066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/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9pPr>
            </a:lstStyle>
            <a:p>
              <a:pPr eaLnBrk="1" hangingPunct="1">
                <a:buFont typeface="Clear Sans Medium" panose="020B0603030202020304" pitchFamily="34" charset="0"/>
                <a:buAutoNum type="alphaLcParenR" startAt="2"/>
              </a:pPr>
              <a:r>
                <a:rPr lang="en-GB" altLang="en-US" sz="2400">
                  <a:latin typeface="Clear Sans Light" panose="020B0303030202020304" pitchFamily="34" charset="0"/>
                </a:rPr>
                <a:t>Palace</a:t>
              </a:r>
            </a:p>
          </p:txBody>
        </p:sp>
      </p:grpSp>
      <p:grpSp>
        <p:nvGrpSpPr>
          <p:cNvPr id="11" name="Question C"/>
          <p:cNvGrpSpPr>
            <a:grpSpLocks/>
          </p:cNvGrpSpPr>
          <p:nvPr/>
        </p:nvGrpSpPr>
        <p:grpSpPr bwMode="auto">
          <a:xfrm>
            <a:off x="847725" y="3673475"/>
            <a:ext cx="3578225" cy="1219200"/>
            <a:chOff x="755650" y="2463800"/>
            <a:chExt cx="3579283" cy="1219200"/>
          </a:xfrm>
        </p:grpSpPr>
        <p:sp>
          <p:nvSpPr>
            <p:cNvPr id="12" name="Rectangle 11"/>
            <p:cNvSpPr/>
            <p:nvPr/>
          </p:nvSpPr>
          <p:spPr>
            <a:xfrm>
              <a:off x="755650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683" name="Content Placeholder 2"/>
            <p:cNvSpPr>
              <a:spLocks/>
            </p:cNvSpPr>
            <p:nvPr/>
          </p:nvSpPr>
          <p:spPr bwMode="auto">
            <a:xfrm>
              <a:off x="755650" y="2523066"/>
              <a:ext cx="3579283" cy="110066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/>
            <a:lstStyle>
              <a:lvl1pPr marL="457200" indent="-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9pPr>
            </a:lstStyle>
            <a:p>
              <a:pPr eaLnBrk="1" hangingPunct="1">
                <a:buFont typeface="Clear Sans Medium" panose="020B0603030202020304" pitchFamily="34" charset="0"/>
                <a:buAutoNum type="alphaLcParenR" startAt="3"/>
              </a:pPr>
              <a:r>
                <a:rPr lang="en-GB" altLang="en-US" sz="2400">
                  <a:latin typeface="Clear Sans Light" panose="020B0303030202020304" pitchFamily="34" charset="0"/>
                </a:rPr>
                <a:t>Amazing</a:t>
              </a:r>
            </a:p>
          </p:txBody>
        </p:sp>
      </p:grpSp>
      <p:grpSp>
        <p:nvGrpSpPr>
          <p:cNvPr id="14" name="Question D"/>
          <p:cNvGrpSpPr>
            <a:grpSpLocks/>
          </p:cNvGrpSpPr>
          <p:nvPr/>
        </p:nvGrpSpPr>
        <p:grpSpPr bwMode="auto">
          <a:xfrm>
            <a:off x="4706938" y="3673475"/>
            <a:ext cx="3579812" cy="1219200"/>
            <a:chOff x="4809067" y="2463800"/>
            <a:chExt cx="3579283" cy="1219200"/>
          </a:xfrm>
        </p:grpSpPr>
        <p:sp>
          <p:nvSpPr>
            <p:cNvPr id="15" name="Rectangle 14"/>
            <p:cNvSpPr/>
            <p:nvPr/>
          </p:nvSpPr>
          <p:spPr>
            <a:xfrm>
              <a:off x="4809067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681" name="Content Placeholder 2"/>
            <p:cNvSpPr>
              <a:spLocks/>
            </p:cNvSpPr>
            <p:nvPr/>
          </p:nvSpPr>
          <p:spPr bwMode="auto">
            <a:xfrm>
              <a:off x="4809067" y="2523066"/>
              <a:ext cx="3579283" cy="110066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/>
            <a:lstStyle>
              <a:lvl1pPr marL="457200" indent="-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9pPr>
            </a:lstStyle>
            <a:p>
              <a:pPr eaLnBrk="1" hangingPunct="1">
                <a:buFont typeface="Clear Sans Medium" panose="020B0603030202020304" pitchFamily="34" charset="0"/>
                <a:buAutoNum type="alphaLcParenR" startAt="4"/>
              </a:pPr>
              <a:r>
                <a:rPr lang="en-GB" altLang="en-US" sz="2400">
                  <a:latin typeface="Clear Sans Light" panose="020B0303030202020304" pitchFamily="34" charset="0"/>
                </a:rPr>
                <a:t>Happily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6250" y="1085850"/>
            <a:ext cx="8201025" cy="8794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Which word is </a:t>
            </a:r>
            <a:r>
              <a:rPr lang="en-GB" dirty="0"/>
              <a:t>an adjective?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95363" y="5129213"/>
            <a:ext cx="7153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4000" b="1">
                <a:solidFill>
                  <a:srgbClr val="F94A02"/>
                </a:solidFill>
                <a:latin typeface="Clear Sans Medium" panose="020B0603030202020304" pitchFamily="34" charset="0"/>
                <a:cs typeface="Clear Sans Medium" panose="020B0603030202020304" pitchFamily="34" charset="0"/>
              </a:rPr>
              <a:t>Well done!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Question A"/>
          <p:cNvGrpSpPr>
            <a:grpSpLocks/>
          </p:cNvGrpSpPr>
          <p:nvPr/>
        </p:nvGrpSpPr>
        <p:grpSpPr bwMode="auto">
          <a:xfrm>
            <a:off x="847725" y="2209800"/>
            <a:ext cx="3578225" cy="1219200"/>
            <a:chOff x="755650" y="2463800"/>
            <a:chExt cx="3579283" cy="1219200"/>
          </a:xfrm>
        </p:grpSpPr>
        <p:sp>
          <p:nvSpPr>
            <p:cNvPr id="4" name="Rectangle 3"/>
            <p:cNvSpPr/>
            <p:nvPr/>
          </p:nvSpPr>
          <p:spPr>
            <a:xfrm>
              <a:off x="755650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755650" y="2522538"/>
              <a:ext cx="3579283" cy="1101725"/>
            </a:xfrm>
            <a:prstGeom prst="roundRect">
              <a:avLst>
                <a:gd name="adj" fmla="val 0"/>
              </a:avLst>
            </a:prstGeom>
            <a:noFill/>
            <a:ln w="25400">
              <a:noFill/>
            </a:ln>
          </p:spPr>
          <p:txBody>
            <a:bodyPr lIns="252000" tIns="252000" rIns="252000" bIns="25200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fontAlgn="auto">
                <a:lnSpc>
                  <a:spcPct val="100000"/>
                </a:lnSpc>
                <a:spcAft>
                  <a:spcPts val="0"/>
                </a:spcAft>
                <a:buFont typeface="Arial" panose="020B0604020202020204" pitchFamily="34" charset="0"/>
                <a:buAutoNum type="alphaLcParenR"/>
                <a:defRPr/>
              </a:pPr>
              <a:r>
                <a:rPr lang="en-GB" sz="2000" dirty="0"/>
                <a:t>To make our writing sound good.</a:t>
              </a:r>
              <a:endParaRPr lang="en-GB" sz="2000" dirty="0" smtClean="0"/>
            </a:p>
          </p:txBody>
        </p:sp>
      </p:grpSp>
      <p:grpSp>
        <p:nvGrpSpPr>
          <p:cNvPr id="10" name="Question B"/>
          <p:cNvGrpSpPr>
            <a:grpSpLocks/>
          </p:cNvGrpSpPr>
          <p:nvPr/>
        </p:nvGrpSpPr>
        <p:grpSpPr bwMode="auto">
          <a:xfrm>
            <a:off x="4706938" y="2216150"/>
            <a:ext cx="3579812" cy="1219200"/>
            <a:chOff x="4809067" y="2463800"/>
            <a:chExt cx="3579283" cy="1219200"/>
          </a:xfrm>
        </p:grpSpPr>
        <p:sp>
          <p:nvSpPr>
            <p:cNvPr id="7" name="Rectangle 6"/>
            <p:cNvSpPr/>
            <p:nvPr/>
          </p:nvSpPr>
          <p:spPr>
            <a:xfrm>
              <a:off x="4809067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4809067" y="2522538"/>
              <a:ext cx="3579283" cy="1101725"/>
            </a:xfrm>
            <a:prstGeom prst="roundRect">
              <a:avLst>
                <a:gd name="adj" fmla="val 0"/>
              </a:avLst>
            </a:prstGeom>
            <a:noFill/>
            <a:ln w="25400">
              <a:noFill/>
            </a:ln>
          </p:spPr>
          <p:txBody>
            <a:bodyPr lIns="252000" tIns="252000" rIns="252000" bIns="252000" anchor="ctr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fontAlgn="auto">
                <a:lnSpc>
                  <a:spcPct val="110000"/>
                </a:lnSpc>
                <a:spcAft>
                  <a:spcPts val="0"/>
                </a:spcAft>
                <a:buFont typeface="+mj-lt"/>
                <a:buAutoNum type="alphaLcParenR" startAt="2"/>
                <a:defRPr/>
              </a:pPr>
              <a:r>
                <a:rPr lang="en-GB" sz="2400" dirty="0"/>
                <a:t>To create a picture for the reader.</a:t>
              </a:r>
              <a:endParaRPr lang="en-GB" sz="2400" dirty="0" smtClean="0"/>
            </a:p>
          </p:txBody>
        </p:sp>
      </p:grpSp>
      <p:grpSp>
        <p:nvGrpSpPr>
          <p:cNvPr id="11" name="Question C"/>
          <p:cNvGrpSpPr>
            <a:grpSpLocks/>
          </p:cNvGrpSpPr>
          <p:nvPr/>
        </p:nvGrpSpPr>
        <p:grpSpPr bwMode="auto">
          <a:xfrm>
            <a:off x="847725" y="3673475"/>
            <a:ext cx="3578225" cy="1219200"/>
            <a:chOff x="755650" y="2463800"/>
            <a:chExt cx="3579283" cy="1219200"/>
          </a:xfrm>
        </p:grpSpPr>
        <p:sp>
          <p:nvSpPr>
            <p:cNvPr id="12" name="Rectangle 11"/>
            <p:cNvSpPr/>
            <p:nvPr/>
          </p:nvSpPr>
          <p:spPr>
            <a:xfrm>
              <a:off x="755650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707" name="Content Placeholder 2"/>
            <p:cNvSpPr>
              <a:spLocks/>
            </p:cNvSpPr>
            <p:nvPr/>
          </p:nvSpPr>
          <p:spPr bwMode="auto">
            <a:xfrm>
              <a:off x="755650" y="2523066"/>
              <a:ext cx="3579283" cy="110066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/>
            <a:lstStyle>
              <a:lvl1pPr marL="457200" indent="-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buFont typeface="Clear Sans Medium" panose="020B0603030202020304" pitchFamily="34" charset="0"/>
                <a:buAutoNum type="alphaLcParenR" startAt="3"/>
              </a:pPr>
              <a:r>
                <a:rPr lang="en-GB" altLang="en-US" sz="2000">
                  <a:latin typeface="Clear Sans Light" panose="020B0303030202020304" pitchFamily="34" charset="0"/>
                </a:rPr>
                <a:t>We get better marks for it.</a:t>
              </a:r>
            </a:p>
          </p:txBody>
        </p:sp>
      </p:grpSp>
      <p:grpSp>
        <p:nvGrpSpPr>
          <p:cNvPr id="14" name="Question D"/>
          <p:cNvGrpSpPr>
            <a:grpSpLocks/>
          </p:cNvGrpSpPr>
          <p:nvPr/>
        </p:nvGrpSpPr>
        <p:grpSpPr bwMode="auto">
          <a:xfrm>
            <a:off x="4706938" y="3673475"/>
            <a:ext cx="3579812" cy="1219200"/>
            <a:chOff x="4809067" y="2463800"/>
            <a:chExt cx="3579283" cy="1219200"/>
          </a:xfrm>
        </p:grpSpPr>
        <p:sp>
          <p:nvSpPr>
            <p:cNvPr id="15" name="Rectangle 14"/>
            <p:cNvSpPr/>
            <p:nvPr/>
          </p:nvSpPr>
          <p:spPr>
            <a:xfrm>
              <a:off x="4809067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4809067" y="2522538"/>
              <a:ext cx="3579283" cy="1101725"/>
            </a:xfrm>
            <a:prstGeom prst="roundRect">
              <a:avLst>
                <a:gd name="adj" fmla="val 0"/>
              </a:avLst>
            </a:prstGeom>
            <a:noFill/>
            <a:ln w="25400">
              <a:noFill/>
            </a:ln>
          </p:spPr>
          <p:txBody>
            <a:bodyPr lIns="252000" tIns="252000" rIns="252000" bIns="252000" anchor="ctr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 fontAlgn="auto">
                <a:lnSpc>
                  <a:spcPct val="110000"/>
                </a:lnSpc>
                <a:spcAft>
                  <a:spcPts val="0"/>
                </a:spcAft>
                <a:buFont typeface="+mj-lt"/>
                <a:buAutoNum type="alphaLcParenR" startAt="4"/>
                <a:defRPr/>
              </a:pPr>
              <a:r>
                <a:rPr lang="en-GB" sz="2400" dirty="0" smtClean="0"/>
                <a:t>Our teacher </a:t>
              </a:r>
              <a:r>
                <a:rPr lang="en-GB" sz="2400" dirty="0"/>
                <a:t>wants to make </a:t>
              </a:r>
              <a:r>
                <a:rPr lang="en-GB" sz="2400" dirty="0" smtClean="0"/>
                <a:t>life </a:t>
              </a:r>
              <a:r>
                <a:rPr lang="en-GB" sz="2400" dirty="0"/>
                <a:t>difficult.</a:t>
              </a:r>
              <a:endParaRPr lang="en-GB" sz="2400" dirty="0" smtClean="0"/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6250" y="1085850"/>
            <a:ext cx="8201025" cy="8794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Why do we use similes?</a:t>
            </a:r>
            <a:endParaRPr lang="en-GB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95363" y="5129213"/>
            <a:ext cx="7153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4000" b="1">
                <a:solidFill>
                  <a:srgbClr val="F94A02"/>
                </a:solidFill>
                <a:latin typeface="Clear Sans Medium" panose="020B0603030202020304" pitchFamily="34" charset="0"/>
                <a:cs typeface="Clear Sans Medium" panose="020B0603030202020304" pitchFamily="34" charset="0"/>
              </a:rPr>
              <a:t>Correct!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Question A"/>
          <p:cNvGrpSpPr>
            <a:grpSpLocks/>
          </p:cNvGrpSpPr>
          <p:nvPr/>
        </p:nvGrpSpPr>
        <p:grpSpPr bwMode="auto">
          <a:xfrm>
            <a:off x="847725" y="2209800"/>
            <a:ext cx="3578225" cy="1219200"/>
            <a:chOff x="755650" y="2463800"/>
            <a:chExt cx="3579283" cy="1219200"/>
          </a:xfrm>
        </p:grpSpPr>
        <p:sp>
          <p:nvSpPr>
            <p:cNvPr id="4" name="Rectangle 3"/>
            <p:cNvSpPr/>
            <p:nvPr/>
          </p:nvSpPr>
          <p:spPr>
            <a:xfrm>
              <a:off x="755650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755650" y="2522538"/>
              <a:ext cx="3579283" cy="1101725"/>
            </a:xfrm>
            <a:prstGeom prst="roundRect">
              <a:avLst>
                <a:gd name="adj" fmla="val 0"/>
              </a:avLst>
            </a:prstGeom>
            <a:noFill/>
            <a:ln w="25400">
              <a:noFill/>
            </a:ln>
          </p:spPr>
          <p:txBody>
            <a:bodyPr lIns="252000" tIns="252000" rIns="252000" bIns="25200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fontAlgn="auto">
                <a:lnSpc>
                  <a:spcPct val="100000"/>
                </a:lnSpc>
                <a:spcAft>
                  <a:spcPts val="0"/>
                </a:spcAft>
                <a:buFont typeface="Arial" panose="020B0604020202020204" pitchFamily="34" charset="0"/>
                <a:buAutoNum type="alphaLcParenR"/>
                <a:defRPr/>
              </a:pPr>
              <a:r>
                <a:rPr lang="en-GB" sz="2000" dirty="0"/>
                <a:t>She’s as big as a ship in full sail.</a:t>
              </a:r>
              <a:endParaRPr lang="en-GB" sz="2000" dirty="0" smtClean="0"/>
            </a:p>
          </p:txBody>
        </p:sp>
      </p:grpSp>
      <p:grpSp>
        <p:nvGrpSpPr>
          <p:cNvPr id="10" name="Question B"/>
          <p:cNvGrpSpPr>
            <a:grpSpLocks/>
          </p:cNvGrpSpPr>
          <p:nvPr/>
        </p:nvGrpSpPr>
        <p:grpSpPr bwMode="auto">
          <a:xfrm>
            <a:off x="4706938" y="2216150"/>
            <a:ext cx="3579812" cy="1219200"/>
            <a:chOff x="4809067" y="2463800"/>
            <a:chExt cx="3579283" cy="1219200"/>
          </a:xfrm>
        </p:grpSpPr>
        <p:sp>
          <p:nvSpPr>
            <p:cNvPr id="7" name="Rectangle 6"/>
            <p:cNvSpPr/>
            <p:nvPr/>
          </p:nvSpPr>
          <p:spPr>
            <a:xfrm>
              <a:off x="4809067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4809067" y="2522538"/>
              <a:ext cx="3579283" cy="1101725"/>
            </a:xfrm>
            <a:prstGeom prst="roundRect">
              <a:avLst>
                <a:gd name="adj" fmla="val 0"/>
              </a:avLst>
            </a:prstGeom>
            <a:noFill/>
            <a:ln w="25400">
              <a:noFill/>
            </a:ln>
          </p:spPr>
          <p:txBody>
            <a:bodyPr lIns="252000" tIns="252000" rIns="252000" bIns="252000" anchor="ctr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fontAlgn="auto">
                <a:lnSpc>
                  <a:spcPct val="110000"/>
                </a:lnSpc>
                <a:spcAft>
                  <a:spcPts val="0"/>
                </a:spcAft>
                <a:buFont typeface="+mj-lt"/>
                <a:buAutoNum type="alphaLcParenR" startAt="2"/>
                <a:defRPr/>
              </a:pPr>
              <a:r>
                <a:rPr lang="en-GB" sz="2400" dirty="0"/>
                <a:t>The moon was a pale, silver coin in the sky.</a:t>
              </a:r>
              <a:endParaRPr lang="en-GB" sz="2400" dirty="0" smtClean="0"/>
            </a:p>
          </p:txBody>
        </p:sp>
      </p:grpSp>
      <p:grpSp>
        <p:nvGrpSpPr>
          <p:cNvPr id="11" name="Question C"/>
          <p:cNvGrpSpPr>
            <a:grpSpLocks/>
          </p:cNvGrpSpPr>
          <p:nvPr/>
        </p:nvGrpSpPr>
        <p:grpSpPr bwMode="auto">
          <a:xfrm>
            <a:off x="847725" y="3673475"/>
            <a:ext cx="3578225" cy="1219200"/>
            <a:chOff x="755650" y="2463800"/>
            <a:chExt cx="3579283" cy="1219200"/>
          </a:xfrm>
        </p:grpSpPr>
        <p:sp>
          <p:nvSpPr>
            <p:cNvPr id="12" name="Rectangle 11"/>
            <p:cNvSpPr/>
            <p:nvPr/>
          </p:nvSpPr>
          <p:spPr>
            <a:xfrm>
              <a:off x="755650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731" name="Content Placeholder 2"/>
            <p:cNvSpPr>
              <a:spLocks/>
            </p:cNvSpPr>
            <p:nvPr/>
          </p:nvSpPr>
          <p:spPr bwMode="auto">
            <a:xfrm>
              <a:off x="755650" y="2523066"/>
              <a:ext cx="3579283" cy="110066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/>
            <a:lstStyle>
              <a:lvl1pPr marL="457200" indent="-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buFont typeface="Clear Sans Medium" panose="020B0603030202020304" pitchFamily="34" charset="0"/>
                <a:buAutoNum type="alphaLcParenR" startAt="3"/>
              </a:pPr>
              <a:r>
                <a:rPr lang="en-GB" altLang="en-US" sz="2000">
                  <a:latin typeface="Clear Sans Light" panose="020B0303030202020304" pitchFamily="34" charset="0"/>
                </a:rPr>
                <a:t>The angry waves climbed the sea wall.</a:t>
              </a:r>
            </a:p>
          </p:txBody>
        </p:sp>
      </p:grpSp>
      <p:grpSp>
        <p:nvGrpSpPr>
          <p:cNvPr id="14" name="Question D"/>
          <p:cNvGrpSpPr>
            <a:grpSpLocks/>
          </p:cNvGrpSpPr>
          <p:nvPr/>
        </p:nvGrpSpPr>
        <p:grpSpPr bwMode="auto">
          <a:xfrm>
            <a:off x="4706938" y="3673475"/>
            <a:ext cx="3579812" cy="1219200"/>
            <a:chOff x="4809067" y="2463800"/>
            <a:chExt cx="3579283" cy="1219200"/>
          </a:xfrm>
        </p:grpSpPr>
        <p:sp>
          <p:nvSpPr>
            <p:cNvPr id="15" name="Rectangle 14"/>
            <p:cNvSpPr/>
            <p:nvPr/>
          </p:nvSpPr>
          <p:spPr>
            <a:xfrm>
              <a:off x="4809067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4809067" y="2522538"/>
              <a:ext cx="3579283" cy="1101725"/>
            </a:xfrm>
            <a:prstGeom prst="roundRect">
              <a:avLst>
                <a:gd name="adj" fmla="val 0"/>
              </a:avLst>
            </a:prstGeom>
            <a:noFill/>
            <a:ln w="25400">
              <a:noFill/>
            </a:ln>
          </p:spPr>
          <p:txBody>
            <a:bodyPr lIns="252000" tIns="252000" rIns="252000" bIns="252000" anchor="ctr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kern="1200">
                  <a:solidFill>
                    <a:srgbClr val="1C1C1C"/>
                  </a:solidFill>
                  <a:latin typeface="+mn-lt"/>
                  <a:ea typeface="Sassoon Infant Rg" panose="02000503030000020003" pitchFamily="50" charset="0"/>
                  <a:cs typeface="Clear Sans" panose="020B05030302020203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 fontAlgn="auto">
                <a:lnSpc>
                  <a:spcPct val="110000"/>
                </a:lnSpc>
                <a:spcAft>
                  <a:spcPts val="0"/>
                </a:spcAft>
                <a:buFont typeface="+mj-lt"/>
                <a:buAutoNum type="alphaLcParenR" startAt="4"/>
                <a:defRPr/>
              </a:pPr>
              <a:r>
                <a:rPr lang="en-GB" sz="2400" dirty="0" smtClean="0"/>
                <a:t>The wolf-like baby was howling.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6250" y="1085850"/>
            <a:ext cx="8201025" cy="8794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/>
              <a:t>Which of these is a simile?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95363" y="5129213"/>
            <a:ext cx="7153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4000" b="1">
                <a:solidFill>
                  <a:srgbClr val="F94A02"/>
                </a:solidFill>
                <a:latin typeface="Clear Sans Medium" panose="020B0603030202020304" pitchFamily="34" charset="0"/>
                <a:cs typeface="Clear Sans Medium" panose="020B0603030202020304" pitchFamily="34" charset="0"/>
              </a:rPr>
              <a:t>Spot 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Question A"/>
          <p:cNvGrpSpPr>
            <a:grpSpLocks/>
          </p:cNvGrpSpPr>
          <p:nvPr/>
        </p:nvGrpSpPr>
        <p:grpSpPr bwMode="auto">
          <a:xfrm>
            <a:off x="847725" y="2209800"/>
            <a:ext cx="3578225" cy="1219200"/>
            <a:chOff x="755650" y="2463800"/>
            <a:chExt cx="3579283" cy="1219200"/>
          </a:xfrm>
        </p:grpSpPr>
        <p:sp>
          <p:nvSpPr>
            <p:cNvPr id="4" name="Rectangle 3"/>
            <p:cNvSpPr/>
            <p:nvPr/>
          </p:nvSpPr>
          <p:spPr>
            <a:xfrm>
              <a:off x="755650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762" name="Content Placeholder 2"/>
            <p:cNvSpPr>
              <a:spLocks/>
            </p:cNvSpPr>
            <p:nvPr/>
          </p:nvSpPr>
          <p:spPr bwMode="auto">
            <a:xfrm>
              <a:off x="755650" y="2523066"/>
              <a:ext cx="3579283" cy="110066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/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AutoNum type="alphaLcParenR"/>
              </a:pPr>
              <a:r>
                <a:rPr lang="en-GB" altLang="en-US" sz="2400">
                  <a:latin typeface="Clear Sans Light" panose="020B0303030202020304" pitchFamily="34" charset="0"/>
                </a:rPr>
                <a:t>Nasty</a:t>
              </a:r>
            </a:p>
          </p:txBody>
        </p:sp>
      </p:grpSp>
      <p:grpSp>
        <p:nvGrpSpPr>
          <p:cNvPr id="10" name="Question B"/>
          <p:cNvGrpSpPr>
            <a:grpSpLocks/>
          </p:cNvGrpSpPr>
          <p:nvPr/>
        </p:nvGrpSpPr>
        <p:grpSpPr bwMode="auto">
          <a:xfrm>
            <a:off x="4706938" y="2216150"/>
            <a:ext cx="3579812" cy="1219200"/>
            <a:chOff x="4809067" y="2463800"/>
            <a:chExt cx="3579283" cy="1219200"/>
          </a:xfrm>
        </p:grpSpPr>
        <p:sp>
          <p:nvSpPr>
            <p:cNvPr id="7" name="Rectangle 6"/>
            <p:cNvSpPr/>
            <p:nvPr/>
          </p:nvSpPr>
          <p:spPr>
            <a:xfrm>
              <a:off x="4809067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760" name="Content Placeholder 2"/>
            <p:cNvSpPr>
              <a:spLocks/>
            </p:cNvSpPr>
            <p:nvPr/>
          </p:nvSpPr>
          <p:spPr bwMode="auto">
            <a:xfrm>
              <a:off x="4809067" y="2523066"/>
              <a:ext cx="3579283" cy="110066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/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9pPr>
            </a:lstStyle>
            <a:p>
              <a:pPr eaLnBrk="1" hangingPunct="1">
                <a:buFont typeface="Clear Sans Medium" panose="020B0603030202020304" pitchFamily="34" charset="0"/>
                <a:buAutoNum type="alphaLcParenR" startAt="2"/>
              </a:pPr>
              <a:r>
                <a:rPr lang="en-GB" altLang="en-US" sz="2400">
                  <a:latin typeface="Clear Sans Light" panose="020B0303030202020304" pitchFamily="34" charset="0"/>
                </a:rPr>
                <a:t>Razor-sharp</a:t>
              </a:r>
            </a:p>
          </p:txBody>
        </p:sp>
      </p:grpSp>
      <p:grpSp>
        <p:nvGrpSpPr>
          <p:cNvPr id="11" name="Question C"/>
          <p:cNvGrpSpPr>
            <a:grpSpLocks/>
          </p:cNvGrpSpPr>
          <p:nvPr/>
        </p:nvGrpSpPr>
        <p:grpSpPr bwMode="auto">
          <a:xfrm>
            <a:off x="847725" y="3673475"/>
            <a:ext cx="3578225" cy="1219200"/>
            <a:chOff x="755650" y="2463800"/>
            <a:chExt cx="3579283" cy="1219200"/>
          </a:xfrm>
        </p:grpSpPr>
        <p:sp>
          <p:nvSpPr>
            <p:cNvPr id="12" name="Rectangle 11"/>
            <p:cNvSpPr/>
            <p:nvPr/>
          </p:nvSpPr>
          <p:spPr>
            <a:xfrm>
              <a:off x="755650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758" name="Content Placeholder 2"/>
            <p:cNvSpPr>
              <a:spLocks/>
            </p:cNvSpPr>
            <p:nvPr/>
          </p:nvSpPr>
          <p:spPr bwMode="auto">
            <a:xfrm>
              <a:off x="755650" y="2523066"/>
              <a:ext cx="3579283" cy="110066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/>
            <a:lstStyle>
              <a:lvl1pPr marL="457200" indent="-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9pPr>
            </a:lstStyle>
            <a:p>
              <a:pPr eaLnBrk="1" hangingPunct="1">
                <a:buFont typeface="Clear Sans Medium" panose="020B0603030202020304" pitchFamily="34" charset="0"/>
                <a:buAutoNum type="alphaLcParenR" startAt="3"/>
              </a:pPr>
              <a:r>
                <a:rPr lang="en-GB" altLang="en-US" sz="2400">
                  <a:latin typeface="Clear Sans Light" panose="020B0303030202020304" pitchFamily="34" charset="0"/>
                </a:rPr>
                <a:t>Pointy</a:t>
              </a:r>
            </a:p>
          </p:txBody>
        </p:sp>
      </p:grpSp>
      <p:grpSp>
        <p:nvGrpSpPr>
          <p:cNvPr id="14" name="Question D"/>
          <p:cNvGrpSpPr>
            <a:grpSpLocks/>
          </p:cNvGrpSpPr>
          <p:nvPr/>
        </p:nvGrpSpPr>
        <p:grpSpPr bwMode="auto">
          <a:xfrm>
            <a:off x="4706938" y="3673475"/>
            <a:ext cx="3579812" cy="1219200"/>
            <a:chOff x="4809067" y="2463800"/>
            <a:chExt cx="3579283" cy="1219200"/>
          </a:xfrm>
        </p:grpSpPr>
        <p:sp>
          <p:nvSpPr>
            <p:cNvPr id="15" name="Rectangle 14"/>
            <p:cNvSpPr/>
            <p:nvPr/>
          </p:nvSpPr>
          <p:spPr>
            <a:xfrm>
              <a:off x="4809067" y="2463800"/>
              <a:ext cx="3579283" cy="1219200"/>
            </a:xfrm>
            <a:prstGeom prst="rect">
              <a:avLst/>
            </a:prstGeom>
            <a:solidFill>
              <a:srgbClr val="FF9700">
                <a:alpha val="75000"/>
              </a:srgbClr>
            </a:solidFill>
            <a:ln>
              <a:solidFill>
                <a:srgbClr val="F94A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756" name="Content Placeholder 2"/>
            <p:cNvSpPr>
              <a:spLocks/>
            </p:cNvSpPr>
            <p:nvPr/>
          </p:nvSpPr>
          <p:spPr bwMode="auto">
            <a:xfrm>
              <a:off x="4809067" y="2523066"/>
              <a:ext cx="3579283" cy="110066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/>
            <a:lstStyle>
              <a:lvl1pPr marL="457200" indent="-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Clear Sans" panose="020B0503030202020304" pitchFamily="34" charset="0"/>
                  <a:cs typeface="Clear Sans" panose="020B0503030202020304" pitchFamily="34" charset="0"/>
                </a:defRPr>
              </a:lvl9pPr>
            </a:lstStyle>
            <a:p>
              <a:pPr eaLnBrk="1" hangingPunct="1">
                <a:buFont typeface="Clear Sans Medium" panose="020B0603030202020304" pitchFamily="34" charset="0"/>
                <a:buAutoNum type="alphaLcParenR" startAt="4"/>
              </a:pPr>
              <a:r>
                <a:rPr lang="en-GB" altLang="en-US" sz="2400">
                  <a:latin typeface="Clear Sans Light" panose="020B0303030202020304" pitchFamily="34" charset="0"/>
                </a:rPr>
                <a:t>Awful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6425" y="1001713"/>
            <a:ext cx="8201025" cy="881062"/>
          </a:xfrm>
        </p:spPr>
        <p:txBody>
          <a:bodyPr rtlCol="0" anchorCtr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GB" altLang="en-US" dirty="0">
                <a:cs typeface="Arial Unicode MS" panose="020B0604020202020204" pitchFamily="34" charset="-128"/>
              </a:rPr>
              <a:t>Pick the best </a:t>
            </a:r>
            <a:r>
              <a:rPr lang="en-GB" altLang="en-US" dirty="0" smtClean="0">
                <a:cs typeface="Arial Unicode MS" panose="020B0604020202020204" pitchFamily="34" charset="-128"/>
              </a:rPr>
              <a:t>adjective…</a:t>
            </a:r>
            <a:endParaRPr lang="en-GB" altLang="en-US" sz="3200" dirty="0">
              <a:cs typeface="Arial Unicode MS" panose="020B0604020202020204" pitchFamily="34" charset="-128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606425" y="1422400"/>
            <a:ext cx="8201025" cy="881063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lIns="252000" tIns="252000" rIns="252000" bIns="25200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1C1C1C"/>
                </a:solidFill>
                <a:latin typeface="+mj-lt"/>
                <a:ea typeface="Cooper Hewitt" pitchFamily="50" charset="0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GB" altLang="en-US" sz="17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…to </a:t>
            </a:r>
            <a:r>
              <a:rPr lang="en-GB" altLang="en-US" sz="1700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describe the teeth in the picture. Give reasons.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95363" y="5129213"/>
            <a:ext cx="7153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4000" b="1">
                <a:solidFill>
                  <a:srgbClr val="F94A02"/>
                </a:solidFill>
                <a:latin typeface="Clear Sans Medium" panose="020B0603030202020304" pitchFamily="34" charset="0"/>
                <a:cs typeface="Clear Sans Medium" panose="020B0603030202020304" pitchFamily="34" charset="0"/>
              </a:rPr>
              <a:t>Well done!</a:t>
            </a:r>
          </a:p>
        </p:txBody>
      </p:sp>
      <p:pic>
        <p:nvPicPr>
          <p:cNvPr id="317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1" t="21860" r="9572"/>
          <a:stretch>
            <a:fillRect/>
          </a:stretch>
        </p:blipFill>
        <p:spPr bwMode="auto">
          <a:xfrm>
            <a:off x="6026150" y="933450"/>
            <a:ext cx="22606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Tambako the Jaguar@flickr.com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n you think of any adjectives to describe the pictures?"/>
          <p:cNvSpPr>
            <a:spLocks noGrp="1"/>
          </p:cNvSpPr>
          <p:nvPr>
            <p:ph idx="1"/>
          </p:nvPr>
        </p:nvSpPr>
        <p:spPr>
          <a:xfrm>
            <a:off x="630238" y="1216025"/>
            <a:ext cx="7883525" cy="69215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GB" altLang="en-US" sz="2200" smtClean="0">
                <a:cs typeface="Clear Sans Light" panose="020B0303030202020304" pitchFamily="34" charset="0"/>
              </a:rPr>
              <a:t>Can you think of any adjectives to describe these pictures?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908175"/>
            <a:ext cx="7632700" cy="3382963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220" name="Starter"/>
          <p:cNvSpPr>
            <a:spLocks noGrp="1"/>
          </p:cNvSpPr>
          <p:nvPr>
            <p:ph type="title"/>
          </p:nvPr>
        </p:nvSpPr>
        <p:spPr>
          <a:xfrm>
            <a:off x="755650" y="728663"/>
            <a:ext cx="7632700" cy="881062"/>
          </a:xfrm>
        </p:spPr>
        <p:txBody>
          <a:bodyPr>
            <a:normAutofit fontScale="90000"/>
          </a:bodyPr>
          <a:lstStyle/>
          <a:p>
            <a:r>
              <a:rPr lang="en-GB" altLang="en-US" smtClean="0">
                <a:cs typeface="Arial Unicode MS" panose="020B0604020202020204" pitchFamily="34" charset="-128"/>
              </a:rPr>
              <a:t>Finding Adjectives and Similes</a:t>
            </a:r>
            <a:endParaRPr lang="en-GB" altLang="en-US" smtClean="0">
              <a:cs typeface="Clear Sans Medium" panose="020B0603030202020304" pitchFamily="34" charset="0"/>
            </a:endParaRPr>
          </a:p>
        </p:txBody>
      </p:sp>
      <p:pic>
        <p:nvPicPr>
          <p:cNvPr id="4" name="Clow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046288"/>
            <a:ext cx="208280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Do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2046288"/>
            <a:ext cx="297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re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2046288"/>
            <a:ext cx="222885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shawncampbell, Bls Auto, Island Way Photography@flickr.com - granted under creative commons licence – attribution</a:t>
            </a:r>
          </a:p>
        </p:txBody>
      </p:sp>
      <p:sp>
        <p:nvSpPr>
          <p:cNvPr id="10" name="Can you think of any similes for the pictures?"/>
          <p:cNvSpPr>
            <a:spLocks/>
          </p:cNvSpPr>
          <p:nvPr/>
        </p:nvSpPr>
        <p:spPr bwMode="auto">
          <a:xfrm>
            <a:off x="755650" y="5230813"/>
            <a:ext cx="7632700" cy="690562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2200">
                <a:latin typeface="Clear Sans Light" panose="020B0303030202020304" pitchFamily="34" charset="0"/>
                <a:ea typeface="Sassoon Infant Rg" panose="02000503030000020003" pitchFamily="50" charset="0"/>
                <a:cs typeface="Clear Sans Light" panose="020B0303030202020304" pitchFamily="34" charset="0"/>
              </a:rPr>
              <a:t>Can you think of any similes for the pictures?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0" y="728663"/>
            <a:ext cx="8201025" cy="881062"/>
          </a:xfrm>
        </p:spPr>
        <p:txBody>
          <a:bodyPr>
            <a:normAutofit fontScale="90000"/>
          </a:bodyPr>
          <a:lstStyle/>
          <a:p>
            <a:r>
              <a:rPr lang="en-GB" altLang="en-US" sz="3600" smtClean="0">
                <a:cs typeface="Clear Sans Medium" panose="020B0603030202020304" pitchFamily="34" charset="0"/>
              </a:rPr>
              <a:t>Simile Reminder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384300"/>
            <a:ext cx="7632700" cy="36528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200" smtClean="0">
                <a:cs typeface="Clear Sans Light" panose="020B0303030202020304" pitchFamily="34" charset="0"/>
              </a:rPr>
              <a:t>A simile is a way of describing something by comparing it to something else using ‘</a:t>
            </a:r>
            <a:r>
              <a:rPr lang="en-GB" altLang="en-US" sz="2200" b="1" smtClean="0">
                <a:solidFill>
                  <a:srgbClr val="F94A02"/>
                </a:solidFill>
                <a:cs typeface="Clear Sans Light" panose="020B0303030202020304" pitchFamily="34" charset="0"/>
              </a:rPr>
              <a:t>like</a:t>
            </a:r>
            <a:r>
              <a:rPr lang="en-GB" altLang="en-US" sz="2200" smtClean="0">
                <a:cs typeface="Clear Sans Light" panose="020B0303030202020304" pitchFamily="34" charset="0"/>
              </a:rPr>
              <a:t>’ or ‘</a:t>
            </a:r>
            <a:r>
              <a:rPr lang="en-GB" altLang="en-US" sz="2200" b="1" smtClean="0">
                <a:solidFill>
                  <a:srgbClr val="F94A02"/>
                </a:solidFill>
                <a:cs typeface="Clear Sans Light" panose="020B0303030202020304" pitchFamily="34" charset="0"/>
              </a:rPr>
              <a:t>as</a:t>
            </a:r>
            <a:r>
              <a:rPr lang="en-GB" altLang="en-US" sz="2200" smtClean="0">
                <a:cs typeface="Clear Sans Light" panose="020B0303030202020304" pitchFamily="34" charset="0"/>
              </a:rPr>
              <a:t>’.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GB" altLang="en-US" sz="2200" smtClean="0">
                <a:cs typeface="Clear Sans Light" panose="020B0303030202020304" pitchFamily="34" charset="0"/>
              </a:rPr>
              <a:t>For example:</a:t>
            </a:r>
          </a:p>
          <a:p>
            <a:pPr marL="457200" lvl="1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GB" altLang="en-US" sz="2000" smtClean="0">
                <a:cs typeface="Clear Sans Light" panose="020B0303030202020304" pitchFamily="34" charset="0"/>
              </a:rPr>
              <a:t>Her eyes are </a:t>
            </a:r>
            <a:r>
              <a:rPr lang="en-GB" altLang="en-US" sz="2000" b="1" smtClean="0">
                <a:solidFill>
                  <a:srgbClr val="F94A02"/>
                </a:solidFill>
                <a:cs typeface="Clear Sans Light" panose="020B0303030202020304" pitchFamily="34" charset="0"/>
              </a:rPr>
              <a:t>like</a:t>
            </a:r>
            <a:r>
              <a:rPr lang="en-GB" altLang="en-US" sz="2000" smtClean="0">
                <a:cs typeface="Clear Sans Light" panose="020B0303030202020304" pitchFamily="34" charset="0"/>
              </a:rPr>
              <a:t> stars and her lips are </a:t>
            </a:r>
            <a:r>
              <a:rPr lang="en-GB" altLang="en-US" sz="2000" b="1" smtClean="0">
                <a:solidFill>
                  <a:srgbClr val="F94A02"/>
                </a:solidFill>
                <a:cs typeface="Clear Sans Light" panose="020B0303030202020304" pitchFamily="34" charset="0"/>
              </a:rPr>
              <a:t>like</a:t>
            </a:r>
            <a:r>
              <a:rPr lang="en-GB" altLang="en-US" sz="2000" smtClean="0">
                <a:solidFill>
                  <a:srgbClr val="F94A02"/>
                </a:solidFill>
                <a:cs typeface="Clear Sans Light" panose="020B0303030202020304" pitchFamily="34" charset="0"/>
              </a:rPr>
              <a:t> </a:t>
            </a:r>
            <a:r>
              <a:rPr lang="en-GB" altLang="en-US" sz="2000" smtClean="0">
                <a:cs typeface="Clear Sans Light" panose="020B0303030202020304" pitchFamily="34" charset="0"/>
              </a:rPr>
              <a:t>roses.</a:t>
            </a:r>
          </a:p>
          <a:p>
            <a:pPr marL="457200" lvl="1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GB" altLang="en-US" sz="2000" smtClean="0">
                <a:cs typeface="Clear Sans Light" panose="020B0303030202020304" pitchFamily="34" charset="0"/>
              </a:rPr>
              <a:t>He was as fat </a:t>
            </a:r>
            <a:r>
              <a:rPr lang="en-GB" altLang="en-US" sz="2000" b="1" smtClean="0">
                <a:solidFill>
                  <a:srgbClr val="F94A02"/>
                </a:solidFill>
                <a:cs typeface="Clear Sans Light" panose="020B0303030202020304" pitchFamily="34" charset="0"/>
              </a:rPr>
              <a:t>as</a:t>
            </a:r>
            <a:r>
              <a:rPr lang="en-GB" altLang="en-US" sz="2000" smtClean="0">
                <a:cs typeface="Clear Sans Light" panose="020B0303030202020304" pitchFamily="34" charset="0"/>
              </a:rPr>
              <a:t> a pig.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852863"/>
            <a:ext cx="32988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0" y="728663"/>
            <a:ext cx="8201025" cy="8810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cs typeface="Clear Sans Medium" panose="020B0603030202020304" pitchFamily="34" charset="0"/>
              </a:rPr>
              <a:t>Finish the Similes</a:t>
            </a:r>
            <a:endParaRPr lang="en-GB" dirty="0">
              <a:cs typeface="Clear Sans Medium" panose="020B06030302020203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431925"/>
            <a:ext cx="7632700" cy="4241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200" b="1" smtClean="0">
                <a:cs typeface="Clear Sans Light" panose="020B0303030202020304" pitchFamily="34" charset="0"/>
              </a:rPr>
              <a:t>Now you try:</a:t>
            </a:r>
          </a:p>
          <a:p>
            <a:pPr lvl="1">
              <a:lnSpc>
                <a:spcPct val="150000"/>
              </a:lnSpc>
            </a:pPr>
            <a:r>
              <a:rPr lang="en-GB" altLang="en-US" sz="2200" smtClean="0">
                <a:cs typeface="Clear Sans Light" panose="020B0303030202020304" pitchFamily="34" charset="0"/>
              </a:rPr>
              <a:t>The night was as black as…. </a:t>
            </a:r>
            <a:r>
              <a:rPr lang="en-GB" altLang="en-US" sz="2200" b="1" smtClean="0">
                <a:solidFill>
                  <a:srgbClr val="F94A02"/>
                </a:solidFill>
                <a:cs typeface="Clear Sans Light" panose="020B0303030202020304" pitchFamily="34" charset="0"/>
              </a:rPr>
              <a:t>?</a:t>
            </a:r>
          </a:p>
          <a:p>
            <a:pPr lvl="1">
              <a:lnSpc>
                <a:spcPct val="150000"/>
              </a:lnSpc>
            </a:pPr>
            <a:r>
              <a:rPr lang="en-GB" altLang="en-US" sz="2200" smtClean="0">
                <a:cs typeface="Clear Sans Light" panose="020B0303030202020304" pitchFamily="34" charset="0"/>
              </a:rPr>
              <a:t>The fireworks were colourful like …. </a:t>
            </a:r>
            <a:r>
              <a:rPr lang="en-GB" altLang="en-US" sz="2200" b="1" smtClean="0">
                <a:solidFill>
                  <a:srgbClr val="F94A02"/>
                </a:solidFill>
                <a:cs typeface="Clear Sans Light" panose="020B0303030202020304" pitchFamily="34" charset="0"/>
              </a:rPr>
              <a:t>?</a:t>
            </a:r>
            <a:endParaRPr lang="en-GB" altLang="en-US" sz="2200" smtClean="0">
              <a:cs typeface="Clear Sans Light" panose="020B03030302020203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altLang="en-US" sz="2200" smtClean="0">
                <a:cs typeface="Clear Sans Light" panose="020B0303030202020304" pitchFamily="34" charset="0"/>
              </a:rPr>
              <a:t>The book was as boring as …. </a:t>
            </a:r>
            <a:r>
              <a:rPr lang="en-GB" altLang="en-US" sz="2200" b="1" smtClean="0">
                <a:solidFill>
                  <a:srgbClr val="F94A02"/>
                </a:solidFill>
                <a:cs typeface="Clear Sans Light" panose="020B0303030202020304" pitchFamily="34" charset="0"/>
              </a:rPr>
              <a:t>?</a:t>
            </a:r>
            <a:endParaRPr lang="en-GB" altLang="en-US" sz="2200" smtClean="0">
              <a:cs typeface="Clear Sans Light" panose="020B03030302020203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altLang="en-US" sz="2200" smtClean="0">
                <a:cs typeface="Clear Sans Light" panose="020B0303030202020304" pitchFamily="34" charset="0"/>
              </a:rPr>
              <a:t>Greece was hot like …. </a:t>
            </a:r>
            <a:r>
              <a:rPr lang="en-GB" altLang="en-US" sz="2200" b="1" smtClean="0">
                <a:solidFill>
                  <a:srgbClr val="F94A02"/>
                </a:solidFill>
                <a:cs typeface="Clear Sans Light" panose="020B0303030202020304" pitchFamily="34" charset="0"/>
              </a:rPr>
              <a:t>?</a:t>
            </a:r>
            <a:endParaRPr lang="en-GB" altLang="en-US" sz="2200" smtClean="0">
              <a:cs typeface="Clear Sans Light" panose="020B03030302020203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altLang="en-US" sz="2200" smtClean="0">
                <a:cs typeface="Clear Sans Light" panose="020B0303030202020304" pitchFamily="34" charset="0"/>
              </a:rPr>
              <a:t>The doll’s face was as smooth as …. </a:t>
            </a:r>
            <a:r>
              <a:rPr lang="en-GB" altLang="en-US" sz="2200" b="1" smtClean="0">
                <a:solidFill>
                  <a:srgbClr val="F94A02"/>
                </a:solidFill>
                <a:cs typeface="Clear Sans Light" panose="020B0303030202020304" pitchFamily="34" charset="0"/>
              </a:rPr>
              <a:t>?</a:t>
            </a:r>
            <a:endParaRPr lang="en-GB" altLang="en-US" sz="2200" smtClean="0">
              <a:cs typeface="Clear Sans Light" panose="020B03030302020203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6763" y="1828800"/>
            <a:ext cx="7632700" cy="3382963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1" name="Title 1"/>
          <p:cNvSpPr>
            <a:spLocks noGrp="1"/>
          </p:cNvSpPr>
          <p:nvPr>
            <p:ph type="ctrTitle"/>
          </p:nvPr>
        </p:nvSpPr>
        <p:spPr>
          <a:xfrm>
            <a:off x="476250" y="728663"/>
            <a:ext cx="8201025" cy="881062"/>
          </a:xfrm>
        </p:spPr>
        <p:txBody>
          <a:bodyPr>
            <a:normAutofit fontScale="90000"/>
          </a:bodyPr>
          <a:lstStyle/>
          <a:p>
            <a:r>
              <a:rPr lang="en-GB" altLang="en-US" sz="3300" smtClean="0">
                <a:cs typeface="Clear Sans Light" panose="020B0303030202020304" pitchFamily="34" charset="0"/>
              </a:rPr>
              <a:t>Why Do We Use Similes and Adjectives?</a:t>
            </a:r>
            <a:endParaRPr lang="en-GB" altLang="en-US" sz="3300" smtClean="0">
              <a:cs typeface="Clear Sans Medium" panose="020B06030302020203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3" y="1836738"/>
            <a:ext cx="3805237" cy="3306762"/>
          </a:xfrm>
        </p:spPr>
        <p:txBody>
          <a:bodyPr anchor="ctr"/>
          <a:lstStyle/>
          <a:p>
            <a:r>
              <a:rPr lang="en-GB" altLang="en-US" sz="2000" smtClean="0">
                <a:cs typeface="Clear Sans Light" panose="020B0303030202020304" pitchFamily="34" charset="0"/>
              </a:rPr>
              <a:t>When you are describing something, you are trying to create a picture in the reader’s mind. Similes can help you to do this.</a:t>
            </a:r>
          </a:p>
          <a:p>
            <a:endParaRPr lang="en-GB" altLang="en-US" sz="2000" smtClean="0">
              <a:cs typeface="Clear Sans Light" panose="020B0303030202020304" pitchFamily="34" charset="0"/>
            </a:endParaRPr>
          </a:p>
          <a:p>
            <a:r>
              <a:rPr lang="en-GB" altLang="en-US" sz="2000" smtClean="0">
                <a:cs typeface="Clear Sans Light" panose="020B0303030202020304" pitchFamily="34" charset="0"/>
              </a:rPr>
              <a:t>They are most often used in </a:t>
            </a:r>
            <a:r>
              <a:rPr lang="en-GB" altLang="en-US" sz="2000" b="1" smtClean="0">
                <a:solidFill>
                  <a:schemeClr val="bg1"/>
                </a:solidFill>
                <a:cs typeface="Clear Sans Light" panose="020B0303030202020304" pitchFamily="34" charset="0"/>
              </a:rPr>
              <a:t>stories</a:t>
            </a:r>
            <a:r>
              <a:rPr lang="en-GB" altLang="en-US" sz="2000" b="1" smtClean="0">
                <a:solidFill>
                  <a:srgbClr val="F94A02"/>
                </a:solidFill>
                <a:cs typeface="Clear Sans Light" panose="020B0303030202020304" pitchFamily="34" charset="0"/>
              </a:rPr>
              <a:t> </a:t>
            </a:r>
            <a:r>
              <a:rPr lang="en-GB" altLang="en-US" sz="2000" smtClean="0">
                <a:cs typeface="Clear Sans Light" panose="020B0303030202020304" pitchFamily="34" charset="0"/>
              </a:rPr>
              <a:t>and </a:t>
            </a:r>
            <a:r>
              <a:rPr lang="en-GB" altLang="en-US" sz="2000" b="1" smtClean="0">
                <a:solidFill>
                  <a:schemeClr val="bg1"/>
                </a:solidFill>
                <a:cs typeface="Clear Sans Light" panose="020B0303030202020304" pitchFamily="34" charset="0"/>
              </a:rPr>
              <a:t>poems</a:t>
            </a:r>
            <a:r>
              <a:rPr lang="en-GB" altLang="en-US" sz="2000" smtClean="0">
                <a:cs typeface="Clear Sans Light" panose="020B0303030202020304" pitchFamily="34" charset="0"/>
              </a:rPr>
              <a:t>.</a:t>
            </a:r>
          </a:p>
        </p:txBody>
      </p:sp>
      <p:pic>
        <p:nvPicPr>
          <p:cNvPr id="1229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1"/>
          <a:stretch>
            <a:fillRect/>
          </a:stretch>
        </p:blipFill>
        <p:spPr bwMode="auto">
          <a:xfrm>
            <a:off x="4572000" y="1609725"/>
            <a:ext cx="3827463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Natesh Ramasamy@flickr.com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2057400"/>
            <a:ext cx="7632700" cy="668338"/>
          </a:xfrm>
          <a:prstGeom prst="rect">
            <a:avLst/>
          </a:prstGeom>
          <a:solidFill>
            <a:srgbClr val="F94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0" y="728663"/>
            <a:ext cx="8201025" cy="8810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>
                <a:cs typeface="Clear Sans Medium" panose="020B0603030202020304" pitchFamily="34" charset="0"/>
              </a:rPr>
              <a:t>See </a:t>
            </a:r>
            <a:r>
              <a:rPr lang="en-GB" dirty="0" smtClean="0">
                <a:cs typeface="Clear Sans Medium" panose="020B0603030202020304" pitchFamily="34" charset="0"/>
              </a:rPr>
              <a:t>How </a:t>
            </a:r>
            <a:r>
              <a:rPr lang="en-GB" dirty="0">
                <a:cs typeface="Clear Sans Medium" panose="020B0603030202020304" pitchFamily="34" charset="0"/>
              </a:rPr>
              <a:t>i</a:t>
            </a:r>
            <a:r>
              <a:rPr lang="en-GB" dirty="0" smtClean="0">
                <a:cs typeface="Clear Sans Medium" panose="020B0603030202020304" pitchFamily="34" charset="0"/>
              </a:rPr>
              <a:t>t </a:t>
            </a:r>
            <a:r>
              <a:rPr lang="en-GB" dirty="0">
                <a:cs typeface="Clear Sans Medium" panose="020B0603030202020304" pitchFamily="34" charset="0"/>
              </a:rPr>
              <a:t>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308100"/>
            <a:ext cx="7632700" cy="4241800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altLang="en-US" sz="2000" smtClean="0">
                <a:cs typeface="Clear Sans Light" panose="020B0303030202020304" pitchFamily="34" charset="0"/>
              </a:rPr>
              <a:t>The dog was big and fierce.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altLang="en-US" sz="2000" b="1" smtClean="0">
                <a:solidFill>
                  <a:schemeClr val="bg1"/>
                </a:solidFill>
                <a:cs typeface="Clear Sans Light" panose="020B0303030202020304" pitchFamily="34" charset="0"/>
              </a:rPr>
              <a:t>Now if we add adjectives and similes…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sz="500" smtClean="0">
                <a:cs typeface="Clear Sans Light" panose="020B0303030202020304" pitchFamily="34" charset="0"/>
              </a:rPr>
              <a:t> 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sz="2000" smtClean="0">
                <a:cs typeface="Clear Sans Light" panose="020B0303030202020304" pitchFamily="34" charset="0"/>
              </a:rPr>
              <a:t>The </a:t>
            </a:r>
            <a:r>
              <a:rPr lang="en-GB" altLang="en-US" sz="2000" smtClean="0">
                <a:solidFill>
                  <a:srgbClr val="F94A02"/>
                </a:solidFill>
                <a:cs typeface="Clear Sans Light" panose="020B0303030202020304" pitchFamily="34" charset="0"/>
              </a:rPr>
              <a:t>black</a:t>
            </a:r>
            <a:r>
              <a:rPr lang="en-GB" altLang="en-US" sz="2000" smtClean="0">
                <a:cs typeface="Clear Sans Light" panose="020B0303030202020304" pitchFamily="34" charset="0"/>
              </a:rPr>
              <a:t>, </a:t>
            </a:r>
            <a:r>
              <a:rPr lang="en-GB" altLang="en-US" sz="2000" smtClean="0">
                <a:solidFill>
                  <a:srgbClr val="F94A02"/>
                </a:solidFill>
                <a:cs typeface="Clear Sans Light" panose="020B0303030202020304" pitchFamily="34" charset="0"/>
              </a:rPr>
              <a:t>scruffy</a:t>
            </a:r>
            <a:r>
              <a:rPr lang="en-GB" altLang="en-US" sz="2000" smtClean="0">
                <a:cs typeface="Clear Sans Light" panose="020B0303030202020304" pitchFamily="34" charset="0"/>
              </a:rPr>
              <a:t> dog was </a:t>
            </a:r>
            <a:r>
              <a:rPr lang="en-GB" altLang="en-US" sz="2000" smtClean="0">
                <a:solidFill>
                  <a:srgbClr val="F94A02"/>
                </a:solidFill>
                <a:cs typeface="Clear Sans Light" panose="020B0303030202020304" pitchFamily="34" charset="0"/>
              </a:rPr>
              <a:t>as</a:t>
            </a:r>
            <a:r>
              <a:rPr lang="en-GB" altLang="en-US" sz="2000" smtClean="0">
                <a:cs typeface="Clear Sans Light" panose="020B0303030202020304" pitchFamily="34" charset="0"/>
              </a:rPr>
              <a:t> big </a:t>
            </a:r>
            <a:r>
              <a:rPr lang="en-GB" altLang="en-US" sz="2000" smtClean="0">
                <a:solidFill>
                  <a:srgbClr val="F94A02"/>
                </a:solidFill>
                <a:cs typeface="Clear Sans Light" panose="020B0303030202020304" pitchFamily="34" charset="0"/>
              </a:rPr>
              <a:t>as a wolf </a:t>
            </a:r>
            <a:r>
              <a:rPr lang="en-GB" altLang="en-US" sz="2000" smtClean="0">
                <a:cs typeface="Clear Sans Light" panose="020B0303030202020304" pitchFamily="34" charset="0"/>
              </a:rPr>
              <a:t>and fierce </a:t>
            </a:r>
            <a:r>
              <a:rPr lang="en-GB" altLang="en-US" sz="2000" smtClean="0">
                <a:solidFill>
                  <a:srgbClr val="F94A02"/>
                </a:solidFill>
                <a:cs typeface="Clear Sans Light" panose="020B0303030202020304" pitchFamily="34" charset="0"/>
              </a:rPr>
              <a:t>like a very angry bear.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3090863" y="3651250"/>
            <a:ext cx="2962275" cy="1984375"/>
          </a:xfrm>
          <a:prstGeom prst="wedgeEllipseCallout">
            <a:avLst/>
          </a:prstGeom>
          <a:solidFill>
            <a:srgbClr val="FF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Isn’t that better?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0" y="728663"/>
            <a:ext cx="8201025" cy="8810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cs typeface="Clear Sans Medium" panose="020B0603030202020304" pitchFamily="34" charset="0"/>
              </a:rPr>
              <a:t>Or…</a:t>
            </a:r>
            <a:endParaRPr lang="en-GB" dirty="0">
              <a:cs typeface="Clear Sans Medium" panose="020B06030302020203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228725"/>
            <a:ext cx="7632700" cy="1477963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altLang="en-US" sz="2000" smtClean="0">
                <a:cs typeface="Clear Sans Light" panose="020B0303030202020304" pitchFamily="34" charset="0"/>
              </a:rPr>
              <a:t>The house was beautiful.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altLang="en-US" sz="2000" smtClean="0">
                <a:cs typeface="Clear Sans Light" panose="020B0303030202020304" pitchFamily="34" charset="0"/>
              </a:rPr>
              <a:t>The </a:t>
            </a:r>
            <a:r>
              <a:rPr lang="en-GB" altLang="en-US" sz="2000" smtClean="0">
                <a:solidFill>
                  <a:srgbClr val="F94A02"/>
                </a:solidFill>
                <a:cs typeface="Clear Sans Light" panose="020B0303030202020304" pitchFamily="34" charset="0"/>
              </a:rPr>
              <a:t>ancient</a:t>
            </a:r>
            <a:r>
              <a:rPr lang="en-GB" altLang="en-US" sz="2000" smtClean="0">
                <a:cs typeface="Clear Sans Light" panose="020B0303030202020304" pitchFamily="34" charset="0"/>
              </a:rPr>
              <a:t> house was beautiful </a:t>
            </a:r>
            <a:r>
              <a:rPr lang="en-GB" altLang="en-US" sz="2000" smtClean="0">
                <a:solidFill>
                  <a:srgbClr val="F94A02"/>
                </a:solidFill>
                <a:cs typeface="Clear Sans Light" panose="020B0303030202020304" pitchFamily="34" charset="0"/>
              </a:rPr>
              <a:t>like an old-fashioned painting</a:t>
            </a:r>
            <a:r>
              <a:rPr lang="en-GB" altLang="en-US" sz="2000" smtClean="0">
                <a:cs typeface="Clear Sans Light" panose="020B03030302020203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2613025"/>
            <a:ext cx="452755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Photo Courtesy"/>
          <p:cNvSpPr txBox="1">
            <a:spLocks noChangeArrowheads="1"/>
          </p:cNvSpPr>
          <p:nvPr/>
        </p:nvSpPr>
        <p:spPr bwMode="auto">
          <a:xfrm>
            <a:off x="769938" y="6400800"/>
            <a:ext cx="7604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</a:defRPr>
            </a:lvl9pPr>
          </a:lstStyle>
          <a:p>
            <a:pPr algn="ctr" eaLnBrk="1" hangingPunct="1"/>
            <a:r>
              <a:rPr lang="en-GB" altLang="en-US" sz="600"/>
              <a:t>Photo’s courtesy of digitalrob70@flickr.com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4838" y="1609725"/>
            <a:ext cx="7632700" cy="873125"/>
          </a:xfrm>
          <a:prstGeom prst="rect">
            <a:avLst/>
          </a:prstGeom>
          <a:solidFill>
            <a:srgbClr val="FF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0" y="728663"/>
            <a:ext cx="8201025" cy="8810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>
                <a:cs typeface="Clear Sans Medium" panose="020B0603030202020304" pitchFamily="34" charset="0"/>
              </a:rPr>
              <a:t>Improve t</a:t>
            </a:r>
            <a:r>
              <a:rPr lang="en-GB" dirty="0" smtClean="0">
                <a:cs typeface="Clear Sans Medium" panose="020B0603030202020304" pitchFamily="34" charset="0"/>
              </a:rPr>
              <a:t>hese </a:t>
            </a:r>
            <a:r>
              <a:rPr lang="en-GB" dirty="0">
                <a:cs typeface="Clear Sans Medium" panose="020B0603030202020304" pitchFamily="34" charset="0"/>
              </a:rPr>
              <a:t>Sentences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2482850"/>
            <a:ext cx="7632700" cy="309245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None/>
              <a:defRPr/>
            </a:pPr>
            <a:r>
              <a:rPr lang="en-GB" sz="1100" b="1" dirty="0" smtClean="0">
                <a:solidFill>
                  <a:schemeClr val="bg1"/>
                </a:solidFill>
              </a:rPr>
              <a:t> </a:t>
            </a:r>
            <a:r>
              <a:rPr lang="en-GB" sz="2200" dirty="0" smtClean="0"/>
              <a:t>The </a:t>
            </a:r>
            <a:r>
              <a:rPr lang="en-GB" sz="2200" dirty="0"/>
              <a:t>* lady had a voice like a </a:t>
            </a:r>
            <a:r>
              <a:rPr lang="en-GB" sz="2200" dirty="0" smtClean="0"/>
              <a:t>…</a:t>
            </a:r>
            <a:endParaRPr lang="en-GB" sz="2200" dirty="0"/>
          </a:p>
          <a:p>
            <a:pPr marL="0" indent="0" fontAlgn="auto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None/>
              <a:defRPr/>
            </a:pPr>
            <a:r>
              <a:rPr lang="en-GB" sz="2200" dirty="0"/>
              <a:t>The cat was * and * and ran like a </a:t>
            </a:r>
            <a:r>
              <a:rPr lang="en-GB" sz="2200" dirty="0" smtClean="0"/>
              <a:t>…</a:t>
            </a:r>
          </a:p>
          <a:p>
            <a:pPr marL="0" indent="0" fontAlgn="auto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None/>
              <a:defRPr/>
            </a:pPr>
            <a:r>
              <a:rPr lang="en-GB" sz="2200" dirty="0" smtClean="0"/>
              <a:t>The </a:t>
            </a:r>
            <a:r>
              <a:rPr lang="en-GB" sz="2200" dirty="0"/>
              <a:t>* prince asked the * princess to marry him. She was as happy as a …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5650" y="1609725"/>
            <a:ext cx="7331075" cy="873125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lIns="25200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1C1C1C"/>
                </a:solidFill>
                <a:latin typeface="+mn-lt"/>
                <a:ea typeface="Sassoon Infant Rg" panose="02000503030000020003" pitchFamily="50" charset="0"/>
                <a:cs typeface="Clear Sans" panose="020B05030302020203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rgbClr val="1C1C1C"/>
                </a:solidFill>
                <a:latin typeface="+mn-lt"/>
                <a:ea typeface="Sassoon Infant Rg" panose="02000503030000020003" pitchFamily="50" charset="0"/>
                <a:cs typeface="Clear Sans" panose="020B05030302020203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1C1C1C"/>
                </a:solidFill>
                <a:latin typeface="+mn-lt"/>
                <a:ea typeface="Sassoon Infant Rg" panose="02000503030000020003" pitchFamily="50" charset="0"/>
                <a:cs typeface="Clear Sans" panose="020B05030302020203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1C1C1C"/>
                </a:solidFill>
                <a:latin typeface="+mn-lt"/>
                <a:ea typeface="Sassoon Infant Rg" panose="02000503030000020003" pitchFamily="50" charset="0"/>
                <a:cs typeface="Clear Sans" panose="020B05030302020203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1C1C1C"/>
                </a:solidFill>
                <a:latin typeface="+mn-lt"/>
                <a:ea typeface="Sassoon Infant Rg" panose="02000503030000020003" pitchFamily="50" charset="0"/>
                <a:cs typeface="Clear Sans" panose="020B05030302020203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j-lt"/>
              </a:rPr>
              <a:t>Where you see:</a:t>
            </a:r>
            <a:r>
              <a:rPr lang="en-GB" sz="2000" b="1" dirty="0" smtClean="0">
                <a:solidFill>
                  <a:schemeClr val="bg1"/>
                </a:solidFill>
              </a:rPr>
              <a:t>	        </a:t>
            </a:r>
            <a:r>
              <a:rPr lang="en-GB" sz="2000" dirty="0" smtClean="0">
                <a:solidFill>
                  <a:schemeClr val="bg1"/>
                </a:solidFill>
              </a:rPr>
              <a:t>put in an adjective</a:t>
            </a:r>
            <a:r>
              <a:rPr lang="en-GB" sz="2000" b="1" dirty="0">
                <a:solidFill>
                  <a:schemeClr val="bg1"/>
                </a:solidFill>
              </a:rPr>
              <a:t>	</a:t>
            </a:r>
            <a:r>
              <a:rPr lang="en-GB" sz="2000" b="1" dirty="0" smtClean="0">
                <a:solidFill>
                  <a:schemeClr val="bg1"/>
                </a:solidFill>
              </a:rPr>
              <a:t>	</a:t>
            </a:r>
            <a:r>
              <a:rPr lang="en-GB" sz="2000" dirty="0" smtClean="0">
                <a:solidFill>
                  <a:schemeClr val="bg1"/>
                </a:solidFill>
              </a:rPr>
              <a:t>put in a simile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366" name="Content Placeholder 2"/>
          <p:cNvSpPr>
            <a:spLocks/>
          </p:cNvSpPr>
          <p:nvPr/>
        </p:nvSpPr>
        <p:spPr bwMode="auto">
          <a:xfrm>
            <a:off x="5622925" y="1482725"/>
            <a:ext cx="968375" cy="87312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3600" b="1">
                <a:solidFill>
                  <a:schemeClr val="bg1"/>
                </a:solidFill>
                <a:latin typeface="Clear Sans Light" panose="020B0303030202020304" pitchFamily="34" charset="0"/>
              </a:rPr>
              <a:t>…</a:t>
            </a:r>
            <a:endParaRPr lang="en-GB" altLang="en-US" sz="3600">
              <a:solidFill>
                <a:schemeClr val="bg1"/>
              </a:solidFill>
              <a:latin typeface="Clear Sans Light" panose="020B0303030202020304" pitchFamily="34" charset="0"/>
            </a:endParaRPr>
          </a:p>
        </p:txBody>
      </p:sp>
      <p:sp>
        <p:nvSpPr>
          <p:cNvPr id="15367" name="Content Placeholder 2"/>
          <p:cNvSpPr>
            <a:spLocks/>
          </p:cNvSpPr>
          <p:nvPr/>
        </p:nvSpPr>
        <p:spPr bwMode="auto">
          <a:xfrm>
            <a:off x="2792413" y="1727200"/>
            <a:ext cx="968375" cy="87312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Clear Sans" panose="020B0503030202020304" pitchFamily="34" charset="0"/>
                <a:cs typeface="Clear Sans" panose="020B05030302020203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3600" b="1">
                <a:solidFill>
                  <a:schemeClr val="bg1"/>
                </a:solidFill>
                <a:latin typeface="Clear Sans Light" panose="020B0303030202020304" pitchFamily="34" charset="0"/>
              </a:rPr>
              <a:t>*</a:t>
            </a:r>
            <a:endParaRPr lang="en-GB" altLang="en-US" sz="3600">
              <a:solidFill>
                <a:schemeClr val="bg1"/>
              </a:solidFill>
              <a:latin typeface="Clear Sans Light" panose="020B03030302020203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S3">
      <a:majorFont>
        <a:latin typeface="Clear Sans Medium"/>
        <a:ea typeface=""/>
        <a:cs typeface=""/>
      </a:majorFont>
      <a:minorFont>
        <a:latin typeface="Clear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</TotalTime>
  <Words>742</Words>
  <Application>Microsoft Office PowerPoint</Application>
  <PresentationFormat>On-screen Show (4:3)</PresentationFormat>
  <Paragraphs>107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Clear Sans Medium</vt:lpstr>
      <vt:lpstr>BPreplay</vt:lpstr>
      <vt:lpstr>Clear Sans Thin</vt:lpstr>
      <vt:lpstr>Clear Sans Light</vt:lpstr>
      <vt:lpstr>Clear Sans</vt:lpstr>
      <vt:lpstr>TeXGyreHeros</vt:lpstr>
      <vt:lpstr>Arial</vt:lpstr>
      <vt:lpstr>Arial Unicode MS</vt:lpstr>
      <vt:lpstr>Calibri</vt:lpstr>
      <vt:lpstr>Sassoon Infant Rg</vt:lpstr>
      <vt:lpstr>Office Theme</vt:lpstr>
      <vt:lpstr>Sunflower Poetry</vt:lpstr>
      <vt:lpstr>PowerPoint Presentation</vt:lpstr>
      <vt:lpstr>Finding Adjectives and Similes</vt:lpstr>
      <vt:lpstr>Simile Reminder</vt:lpstr>
      <vt:lpstr>Finish the Similes</vt:lpstr>
      <vt:lpstr>Why Do We Use Similes and Adjectives?</vt:lpstr>
      <vt:lpstr>See How it Works</vt:lpstr>
      <vt:lpstr>Or…</vt:lpstr>
      <vt:lpstr>Improve these Sentences</vt:lpstr>
      <vt:lpstr>What about Sunflowers…?</vt:lpstr>
      <vt:lpstr>Create Your 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</vt:lpstr>
      <vt:lpstr>Which word is an adjective?</vt:lpstr>
      <vt:lpstr>Why do we use similes?</vt:lpstr>
      <vt:lpstr>Which of these is a simile?</vt:lpstr>
      <vt:lpstr>Pick the best adjective…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Maple</cp:lastModifiedBy>
  <cp:revision>112</cp:revision>
  <dcterms:created xsi:type="dcterms:W3CDTF">2014-10-01T16:09:27Z</dcterms:created>
  <dcterms:modified xsi:type="dcterms:W3CDTF">2020-04-08T13:47:08Z</dcterms:modified>
</cp:coreProperties>
</file>